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jpeg" ContentType="image/jpeg"/>
  <Override PartName="/ppt/notesSlides/notesSlide17.xml" ContentType="application/vnd.openxmlformats-officedocument.presentationml.notesSlide+xml"/>
  <Override PartName="/ppt/notesSlides/notesSlide18.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2EFCC"/>
          </a:solidFill>
        </a:fill>
      </a:tcStyle>
    </a:wholeTbl>
    <a:band2H>
      <a:tcTxStyle b="def" i="def"/>
      <a:tcStyle>
        <a:tcBdr/>
        <a:fill>
          <a:solidFill>
            <a:srgbClr val="F1F7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6CB"/>
          </a:solidFill>
        </a:fill>
      </a:tcStyle>
    </a:wholeTbl>
    <a:band2H>
      <a:tcTxStyle b="def" i="def"/>
      <a:tcStyle>
        <a:tcBdr/>
        <a:fill>
          <a:solidFill>
            <a:srgbClr val="FCEC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F0DF"/>
          </a:solidFill>
        </a:fill>
      </a:tcStyle>
    </a:wholeTbl>
    <a:band2H>
      <a:tcTxStyle b="def" i="def"/>
      <a:tcStyle>
        <a:tcBdr/>
        <a:fill>
          <a:solidFill>
            <a:srgbClr val="EAF7F0"/>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33" name="Shape 333"/>
          <p:cNvSpPr/>
          <p:nvPr>
            <p:ph type="sldImg"/>
          </p:nvPr>
        </p:nvSpPr>
        <p:spPr>
          <a:xfrm>
            <a:off x="1143000" y="685800"/>
            <a:ext cx="4572000" cy="3429000"/>
          </a:xfrm>
          <a:prstGeom prst="rect">
            <a:avLst/>
          </a:prstGeom>
        </p:spPr>
        <p:txBody>
          <a:bodyPr/>
          <a:lstStyle/>
          <a:p>
            <a:pPr/>
          </a:p>
        </p:txBody>
      </p:sp>
      <p:sp>
        <p:nvSpPr>
          <p:cNvPr id="334" name="Shape 33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We are now continuing into the second half of performing a risk assessment, which is using the information you have used in part I to decide what kind of working suspect clinical diagnosis to go on. This will lead to your decision whether or not to refer an ill person to a healthcare facility, and further dictate follow-up steps.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Shape 421"/>
          <p:cNvSpPr/>
          <p:nvPr>
            <p:ph type="sldImg"/>
          </p:nvPr>
        </p:nvSpPr>
        <p:spPr>
          <a:prstGeom prst="rect">
            <a:avLst/>
          </a:prstGeom>
        </p:spPr>
        <p:txBody>
          <a:bodyPr/>
          <a:lstStyle/>
          <a:p>
            <a:pPr/>
          </a:p>
        </p:txBody>
      </p:sp>
      <p:sp>
        <p:nvSpPr>
          <p:cNvPr id="422" name="Shape 422"/>
          <p:cNvSpPr/>
          <p:nvPr>
            <p:ph type="body" sz="quarter" idx="1"/>
          </p:nvPr>
        </p:nvSpPr>
        <p:spPr>
          <a:prstGeom prst="rect">
            <a:avLst/>
          </a:prstGeom>
        </p:spPr>
        <p:txBody>
          <a:bodyPr/>
          <a:lstStyle>
            <a:lvl1pPr>
              <a:defRPr i="1"/>
            </a:lvl1pPr>
          </a:lstStyle>
          <a:p>
            <a:pPr/>
            <a:r>
              <a:t>Go through items on slide, focusing on the transmission path and focus on the map (geographic distribution).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1" name="Shape 431"/>
          <p:cNvSpPr/>
          <p:nvPr>
            <p:ph type="sldImg"/>
          </p:nvPr>
        </p:nvSpPr>
        <p:spPr>
          <a:prstGeom prst="rect">
            <a:avLst/>
          </a:prstGeom>
        </p:spPr>
        <p:txBody>
          <a:bodyPr/>
          <a:lstStyle/>
          <a:p>
            <a:pPr/>
          </a:p>
        </p:txBody>
      </p:sp>
      <p:sp>
        <p:nvSpPr>
          <p:cNvPr id="432" name="Shape 432"/>
          <p:cNvSpPr/>
          <p:nvPr>
            <p:ph type="body" sz="quarter" idx="1"/>
          </p:nvPr>
        </p:nvSpPr>
        <p:spPr>
          <a:prstGeom prst="rect">
            <a:avLst/>
          </a:prstGeom>
        </p:spPr>
        <p:txBody>
          <a:bodyPr/>
          <a:lstStyle>
            <a:lvl1pPr>
              <a:defRPr i="1"/>
            </a:lvl1pPr>
          </a:lstStyle>
          <a:p>
            <a:pPr/>
            <a:r>
              <a:t>Go through items on slide, focusing on the transmission path and focus on the map (geographic distribution).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hape 440"/>
          <p:cNvSpPr/>
          <p:nvPr>
            <p:ph type="sldImg"/>
          </p:nvPr>
        </p:nvSpPr>
        <p:spPr>
          <a:prstGeom prst="rect">
            <a:avLst/>
          </a:prstGeom>
        </p:spPr>
        <p:txBody>
          <a:bodyPr/>
          <a:lstStyle/>
          <a:p>
            <a:pPr/>
          </a:p>
        </p:txBody>
      </p:sp>
      <p:sp>
        <p:nvSpPr>
          <p:cNvPr id="441" name="Shape 441"/>
          <p:cNvSpPr/>
          <p:nvPr>
            <p:ph type="body" sz="quarter" idx="1"/>
          </p:nvPr>
        </p:nvSpPr>
        <p:spPr>
          <a:prstGeom prst="rect">
            <a:avLst/>
          </a:prstGeom>
        </p:spPr>
        <p:txBody>
          <a:bodyPr/>
          <a:lstStyle>
            <a:lvl1pPr>
              <a:defRPr i="1"/>
            </a:lvl1pPr>
          </a:lstStyle>
          <a:p>
            <a:pPr/>
            <a:r>
              <a:t>Go through items on slide, focusing on the transmission path and focus on the map (geographic distribution).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9" name="Shape 449"/>
          <p:cNvSpPr/>
          <p:nvPr>
            <p:ph type="sldImg"/>
          </p:nvPr>
        </p:nvSpPr>
        <p:spPr>
          <a:prstGeom prst="rect">
            <a:avLst/>
          </a:prstGeom>
        </p:spPr>
        <p:txBody>
          <a:bodyPr/>
          <a:lstStyle/>
          <a:p>
            <a:pPr/>
          </a:p>
        </p:txBody>
      </p:sp>
      <p:sp>
        <p:nvSpPr>
          <p:cNvPr id="450" name="Shape 450"/>
          <p:cNvSpPr/>
          <p:nvPr>
            <p:ph type="body" sz="quarter" idx="1"/>
          </p:nvPr>
        </p:nvSpPr>
        <p:spPr>
          <a:prstGeom prst="rect">
            <a:avLst/>
          </a:prstGeom>
        </p:spPr>
        <p:txBody>
          <a:bodyPr/>
          <a:lstStyle>
            <a:lvl1pPr>
              <a:defRPr i="1"/>
            </a:lvl1pPr>
          </a:lstStyle>
          <a:p>
            <a:pPr/>
            <a:r>
              <a:t>Go through items on slide, focusing on the transmission path and focus on the map (geographic distribution).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5" name="Shape 455"/>
          <p:cNvSpPr/>
          <p:nvPr>
            <p:ph type="sldImg"/>
          </p:nvPr>
        </p:nvSpPr>
        <p:spPr>
          <a:prstGeom prst="rect">
            <a:avLst/>
          </a:prstGeom>
        </p:spPr>
        <p:txBody>
          <a:bodyPr/>
          <a:lstStyle/>
          <a:p>
            <a:pPr/>
          </a:p>
        </p:txBody>
      </p:sp>
      <p:sp>
        <p:nvSpPr>
          <p:cNvPr id="456" name="Shape 456"/>
          <p:cNvSpPr/>
          <p:nvPr>
            <p:ph type="body" sz="quarter" idx="1"/>
          </p:nvPr>
        </p:nvSpPr>
        <p:spPr>
          <a:prstGeom prst="rect">
            <a:avLst/>
          </a:prstGeom>
        </p:spPr>
        <p:txBody>
          <a:bodyPr/>
          <a:lstStyle/>
          <a:p>
            <a:pPr/>
            <a:r>
              <a:t>Now, let’s take the information we learned about signs and symptoms and use that information to guide our big decision during a risk assessment—to refer or not to refer.</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Shape 465"/>
          <p:cNvSpPr/>
          <p:nvPr>
            <p:ph type="sldImg"/>
          </p:nvPr>
        </p:nvSpPr>
        <p:spPr>
          <a:prstGeom prst="rect">
            <a:avLst/>
          </a:prstGeom>
        </p:spPr>
        <p:txBody>
          <a:bodyPr/>
          <a:lstStyle/>
          <a:p>
            <a:pPr/>
          </a:p>
        </p:txBody>
      </p:sp>
      <p:sp>
        <p:nvSpPr>
          <p:cNvPr id="466" name="Shape 466"/>
          <p:cNvSpPr/>
          <p:nvPr>
            <p:ph type="body" sz="quarter" idx="1"/>
          </p:nvPr>
        </p:nvSpPr>
        <p:spPr>
          <a:prstGeom prst="rect">
            <a:avLst/>
          </a:prstGeom>
        </p:spPr>
        <p:txBody>
          <a:bodyPr/>
          <a:lstStyle/>
          <a:p>
            <a:pPr/>
            <a:r>
              <a:t>So here are the considerations. </a:t>
            </a:r>
          </a:p>
          <a:p>
            <a:pPr/>
          </a:p>
          <a:p>
            <a:pPr/>
            <a:r>
              <a:t>Number one: if the situation is life-threatening, do not delay. Get the person to the hospital right away. Even if it is non-infectious situation, like a heart attack, if this is a life or death situation, you must get the person to the hospital immediately.</a:t>
            </a:r>
          </a:p>
          <a:p>
            <a:pPr/>
          </a:p>
          <a:p>
            <a:pPr/>
            <a:r>
              <a:t>Number two: if it’s not life threatening, but the person poses a public health threat because you think they have the signs, symptoms, or epidemiological factors of an infectious disease</a:t>
            </a:r>
            <a:r>
              <a:rPr b="1"/>
              <a:t> that is transmitted person to person</a:t>
            </a:r>
            <a:r>
              <a:t> —refer them to healthcare facility. Allowing them to continue travel can expose numerous other people.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3" name="Shape 473"/>
          <p:cNvSpPr/>
          <p:nvPr>
            <p:ph type="sldImg"/>
          </p:nvPr>
        </p:nvSpPr>
        <p:spPr>
          <a:prstGeom prst="rect">
            <a:avLst/>
          </a:prstGeom>
        </p:spPr>
        <p:txBody>
          <a:bodyPr/>
          <a:lstStyle/>
          <a:p>
            <a:pPr/>
          </a:p>
        </p:txBody>
      </p:sp>
      <p:sp>
        <p:nvSpPr>
          <p:cNvPr id="474" name="Shape 474"/>
          <p:cNvSpPr/>
          <p:nvPr>
            <p:ph type="body" sz="quarter" idx="1"/>
          </p:nvPr>
        </p:nvSpPr>
        <p:spPr>
          <a:prstGeom prst="rect">
            <a:avLst/>
          </a:prstGeom>
        </p:spPr>
        <p:txBody>
          <a:bodyPr/>
          <a:lstStyle/>
          <a:p>
            <a:pPr/>
            <a:r>
              <a:t>It is important to make a copy or duplicate the information on the risk assessment form, as you should hand off a copy of this form to the ambulance or vehicle that brings the ill person to the healthcare facility. This is to give the healthcare facility a jump start on their assessment of a person, it automatically links the POE to the health facility for follow up.</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0" name="Shape 480"/>
          <p:cNvSpPr/>
          <p:nvPr>
            <p:ph type="sldImg"/>
          </p:nvPr>
        </p:nvSpPr>
        <p:spPr>
          <a:prstGeom prst="rect">
            <a:avLst/>
          </a:prstGeom>
        </p:spPr>
        <p:txBody>
          <a:bodyPr/>
          <a:lstStyle/>
          <a:p>
            <a:pPr/>
          </a:p>
        </p:txBody>
      </p:sp>
      <p:sp>
        <p:nvSpPr>
          <p:cNvPr id="481" name="Shape 481"/>
          <p:cNvSpPr/>
          <p:nvPr>
            <p:ph type="body" sz="quarter" idx="1"/>
          </p:nvPr>
        </p:nvSpPr>
        <p:spPr>
          <a:prstGeom prst="rect">
            <a:avLst/>
          </a:prstGeom>
        </p:spPr>
        <p:txBody>
          <a:bodyPr/>
          <a:lstStyle/>
          <a:p>
            <a:pPr/>
            <a:r>
              <a:t>After the person has been put in the ambulance by the team at your POE who is responsible for this activity, your work is not complete. Because you likely referred a person to a healthcare facility you have used before or have an agreement with – a referral healthcare facility – follow up with them, usually by phone, to ensure the person was received and to establish a connection for further updates. The referral facility may come back to you and ask for further updates. </a:t>
            </a:r>
          </a:p>
          <a:p>
            <a:pPr/>
          </a:p>
          <a:p>
            <a:pPr/>
            <a:r>
              <a:t>Make sure to report the case to your state epidemiologist through your surveillance network. Every POE should have access to their state epidemiologist’s contact information and then, it is the responsibility of the state epidemiologist to further report the ill person through national surveillance networks, as necessary.</a:t>
            </a:r>
          </a:p>
          <a:p>
            <a:pPr/>
          </a:p>
          <a:p>
            <a:pPr/>
            <a:r>
              <a:t>Remember to write down which workers at the POE made contact with the ill person. You will forget if you wait to document this until the next day. Write down names, agency information, and whether or not they had on PPE or if they had breaches in PPE. Why do you think this is important? </a:t>
            </a:r>
            <a:r>
              <a:rPr i="1"/>
              <a:t>Allow for responses.</a:t>
            </a:r>
            <a:r>
              <a:t> If the ill person comes back with a confirmed infectious disease, there might be a need for contact tracing, or the provision of medication, at the POE to prevent illness. By writing down who may have been exposed, you can quickly prioritize who needs follow up and care.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6" name="Shape 496"/>
          <p:cNvSpPr/>
          <p:nvPr>
            <p:ph type="sldImg"/>
          </p:nvPr>
        </p:nvSpPr>
        <p:spPr>
          <a:prstGeom prst="rect">
            <a:avLst/>
          </a:prstGeom>
        </p:spPr>
        <p:txBody>
          <a:bodyPr/>
          <a:lstStyle/>
          <a:p>
            <a:pPr/>
          </a:p>
        </p:txBody>
      </p:sp>
      <p:sp>
        <p:nvSpPr>
          <p:cNvPr id="497" name="Shape 497"/>
          <p:cNvSpPr/>
          <p:nvPr>
            <p:ph type="body" sz="quarter" idx="1"/>
          </p:nvPr>
        </p:nvSpPr>
        <p:spPr>
          <a:prstGeom prst="rect">
            <a:avLst/>
          </a:prstGeom>
        </p:spPr>
        <p:txBody>
          <a:bodyPr/>
          <a:lstStyle/>
          <a:p>
            <a:pPr/>
            <a:r>
              <a:t>As we come back from lunch, let’s prepare for our group breakout sessions that will take us through the next two plus hours. </a:t>
            </a:r>
          </a:p>
          <a:p>
            <a:pPr/>
          </a:p>
          <a:p>
            <a:pPr/>
            <a:r>
              <a:t>We have now created </a:t>
            </a:r>
            <a:r>
              <a:rPr u="sng"/>
              <a:t>five</a:t>
            </a:r>
            <a:r>
              <a:t> illness scenario options. None of them are exactly the same as before, although there might be some similarities. Each group will get the opportunity to act out every role, with everyone getting the chance to be the [</a:t>
            </a:r>
            <a:r>
              <a:rPr>
                <a:solidFill>
                  <a:srgbClr val="FF0000"/>
                </a:solidFill>
              </a:rPr>
              <a:t>POE health agency</a:t>
            </a:r>
            <a:r>
              <a:t>] primary responder once. This is important as this role will be graded by a facilitator. </a:t>
            </a:r>
          </a:p>
          <a:p>
            <a:pPr/>
          </a:p>
          <a:p>
            <a:pPr/>
            <a:r>
              <a:t>During each scenario, there are four roles, just like before. One person will be the actor, and the actor will get to read their part of the scenario and act out what they read. They cannot share this information with others, although certainly can discuss questions with the facilitator. </a:t>
            </a:r>
          </a:p>
          <a:p>
            <a:pPr/>
          </a:p>
          <a:p>
            <a:pPr/>
            <a:r>
              <a:t>Another person will be the primary [POE health agency] responder, This is the person asking questions and performing the entirety of the risk assessment, and this time, that includes using the information you have been given + anything you learn from the actor to make a suspect clinical diagnosis and then decide on next steps—whether to allow the person to continue traveling or refer them to a healthcare facility. </a:t>
            </a:r>
            <a:r>
              <a:rPr b="1"/>
              <a:t>The [POE health agency] primary responder role is the only role in this scenario that will be graded, and the grade will be evaluated by the facilitator, not group member. The [POE health agency] primary responder will be evaluated on the following: </a:t>
            </a:r>
            <a:r>
              <a:t>Donning the correct PPE based on the situation as the initially learn it; Asking questions referring to all five of these items: signs and symptoms, medical history, exposure history, travel history, and demographics; Performing basic actions including temperature taking; Making a correct suspected clinical diagnosis (at least based on info we know);  Making correct decision of whether to refer passenger or not to healthcare facility; Taking 15 minutes or less for the entire encounter.</a:t>
            </a:r>
          </a:p>
          <a:p>
            <a:pPr/>
          </a:p>
          <a:p>
            <a:pPr/>
            <a:r>
              <a:t>Just as before, a third person acts as a secondary [POE health agency] responder. They will be completing the risk assessment form, but this time, you cannot jump in and help your fellow [POE health agency] staff member. All you can do is complete the risk assessment form with the information, however limited it may be, that the primary responder or the actor gives you. If you are confused about something, you may ask to seek clarity.</a:t>
            </a:r>
          </a:p>
          <a:p>
            <a:pPr/>
          </a:p>
          <a:p>
            <a:pPr/>
            <a:r>
              <a:t>Just like last time, we’ll have two observers. Take detailed notes during the encounter, because you’ll debrief within your groups after the scenarios are complete. </a:t>
            </a:r>
          </a:p>
          <a:p>
            <a:pPr/>
          </a:p>
          <a:p>
            <a:pPr/>
            <a:r>
              <a:t>Your groups’ facilitator will repeat these notes for you in your groups before we get started.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hape 348"/>
          <p:cNvSpPr/>
          <p:nvPr>
            <p:ph type="sldImg"/>
          </p:nvPr>
        </p:nvSpPr>
        <p:spPr>
          <a:prstGeom prst="rect">
            <a:avLst/>
          </a:prstGeom>
        </p:spPr>
        <p:txBody>
          <a:bodyPr/>
          <a:lstStyle/>
          <a:p>
            <a:pPr/>
          </a:p>
        </p:txBody>
      </p:sp>
      <p:sp>
        <p:nvSpPr>
          <p:cNvPr id="349" name="Shape 349"/>
          <p:cNvSpPr/>
          <p:nvPr>
            <p:ph type="body" sz="quarter" idx="1"/>
          </p:nvPr>
        </p:nvSpPr>
        <p:spPr>
          <a:prstGeom prst="rect">
            <a:avLst/>
          </a:prstGeom>
        </p:spPr>
        <p:txBody>
          <a:bodyPr/>
          <a:lstStyle/>
          <a:p>
            <a:pPr/>
            <a:r>
              <a:t>This session is focused on performing the second half of the risk assessment, with the objectives posted here.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4" name="Shape 354"/>
          <p:cNvSpPr/>
          <p:nvPr>
            <p:ph type="sldImg"/>
          </p:nvPr>
        </p:nvSpPr>
        <p:spPr>
          <a:prstGeom prst="rect">
            <a:avLst/>
          </a:prstGeom>
        </p:spPr>
        <p:txBody>
          <a:bodyPr/>
          <a:lstStyle/>
          <a:p>
            <a:pPr/>
          </a:p>
        </p:txBody>
      </p:sp>
      <p:sp>
        <p:nvSpPr>
          <p:cNvPr id="355" name="Shape 355"/>
          <p:cNvSpPr/>
          <p:nvPr>
            <p:ph type="body" sz="quarter" idx="1"/>
          </p:nvPr>
        </p:nvSpPr>
        <p:spPr>
          <a:prstGeom prst="rect">
            <a:avLst/>
          </a:prstGeom>
        </p:spPr>
        <p:txBody>
          <a:bodyPr/>
          <a:lstStyle/>
          <a:p>
            <a:pPr/>
            <a:r>
              <a:t>To make a “</a:t>
            </a:r>
            <a:r>
              <a:rPr b="1"/>
              <a:t>suspected</a:t>
            </a:r>
            <a:r>
              <a:t>” clinical diagnosis, you need to understand the signs and symptoms of each of the more common infectious diseases you might see at a POE. It is important to note that you cannot make a true diagnosis at a POE—this is the role of the healthcare facility, as they have access to </a:t>
            </a:r>
            <a:r>
              <a:rPr b="1"/>
              <a:t>medical and </a:t>
            </a:r>
            <a:r>
              <a:t>laboratory equipment that you do not have at the POE. That’s why we call it a </a:t>
            </a:r>
            <a:r>
              <a:rPr b="1"/>
              <a:t>suspected</a:t>
            </a:r>
            <a:r>
              <a:t> diagnosis—we do not know if it is true—and it’s why we call it a “clinical” diagnosis. </a:t>
            </a:r>
          </a:p>
          <a:p>
            <a:pPr/>
          </a:p>
          <a:p>
            <a:pPr/>
            <a:r>
              <a:t>So let’s go through some diseases of concern.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3" name="Shape 363"/>
          <p:cNvSpPr/>
          <p:nvPr>
            <p:ph type="sldImg"/>
          </p:nvPr>
        </p:nvSpPr>
        <p:spPr>
          <a:prstGeom prst="rect">
            <a:avLst/>
          </a:prstGeom>
        </p:spPr>
        <p:txBody>
          <a:bodyPr/>
          <a:lstStyle/>
          <a:p>
            <a:pPr/>
          </a:p>
        </p:txBody>
      </p:sp>
      <p:sp>
        <p:nvSpPr>
          <p:cNvPr id="364" name="Shape 364"/>
          <p:cNvSpPr/>
          <p:nvPr>
            <p:ph type="body" sz="quarter" idx="1"/>
          </p:nvPr>
        </p:nvSpPr>
        <p:spPr>
          <a:prstGeom prst="rect">
            <a:avLst/>
          </a:prstGeom>
        </p:spPr>
        <p:txBody>
          <a:bodyPr/>
          <a:lstStyle/>
          <a:p>
            <a:pPr/>
            <a:r>
              <a:t>We’ll do these in alphabetical order, and you can follow along on the job aid in your participant packet. </a:t>
            </a:r>
          </a:p>
          <a:p>
            <a:pPr/>
          </a:p>
          <a:p>
            <a:pPr>
              <a:defRPr i="1"/>
            </a:pPr>
            <a:r>
              <a:t>Go through items on slide, focusing on the transmission path and the fact that only 5-10% of affected individuals have symptoms.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Shape 373"/>
          <p:cNvSpPr/>
          <p:nvPr>
            <p:ph type="sldImg"/>
          </p:nvPr>
        </p:nvSpPr>
        <p:spPr>
          <a:prstGeom prst="rect">
            <a:avLst/>
          </a:prstGeom>
        </p:spPr>
        <p:txBody>
          <a:bodyPr/>
          <a:lstStyle/>
          <a:p>
            <a:pPr/>
          </a:p>
        </p:txBody>
      </p:sp>
      <p:sp>
        <p:nvSpPr>
          <p:cNvPr id="374" name="Shape 374"/>
          <p:cNvSpPr/>
          <p:nvPr>
            <p:ph type="body" sz="quarter" idx="1"/>
          </p:nvPr>
        </p:nvSpPr>
        <p:spPr>
          <a:prstGeom prst="rect">
            <a:avLst/>
          </a:prstGeom>
        </p:spPr>
        <p:txBody>
          <a:bodyPr/>
          <a:lstStyle>
            <a:lvl1pPr>
              <a:defRPr i="1"/>
            </a:lvl1pPr>
          </a:lstStyle>
          <a:p>
            <a:pPr/>
            <a:r>
              <a:t>Go through items on slide, focusing on the transmission path and focus on the map (geographic distribution).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Shape 382"/>
          <p:cNvSpPr/>
          <p:nvPr>
            <p:ph type="sldImg"/>
          </p:nvPr>
        </p:nvSpPr>
        <p:spPr>
          <a:prstGeom prst="rect">
            <a:avLst/>
          </a:prstGeom>
        </p:spPr>
        <p:txBody>
          <a:bodyPr/>
          <a:lstStyle/>
          <a:p>
            <a:pPr/>
          </a:p>
        </p:txBody>
      </p:sp>
      <p:sp>
        <p:nvSpPr>
          <p:cNvPr id="383" name="Shape 383"/>
          <p:cNvSpPr/>
          <p:nvPr>
            <p:ph type="body" sz="quarter" idx="1"/>
          </p:nvPr>
        </p:nvSpPr>
        <p:spPr>
          <a:prstGeom prst="rect">
            <a:avLst/>
          </a:prstGeom>
        </p:spPr>
        <p:txBody>
          <a:bodyPr/>
          <a:lstStyle/>
          <a:p>
            <a:pPr>
              <a:defRPr i="1"/>
            </a:pPr>
            <a:r>
              <a:t>Go through items on slide, focusing on the transmission path and focus on the map (geographic distribution). </a:t>
            </a:r>
          </a:p>
          <a:p>
            <a:pPr/>
          </a:p>
          <a:p>
            <a:pPr/>
            <a:r>
              <a:t>Death may occur within two weeks after symptom onset due to multi-organ failure. The most common complication of Lassa fever is deafness. Various degrees of deafness occur in approximately one-third of infections, and in many cases hearing loss is permanent.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Shape 391"/>
          <p:cNvSpPr/>
          <p:nvPr>
            <p:ph type="sldImg"/>
          </p:nvPr>
        </p:nvSpPr>
        <p:spPr>
          <a:prstGeom prst="rect">
            <a:avLst/>
          </a:prstGeom>
        </p:spPr>
        <p:txBody>
          <a:bodyPr/>
          <a:lstStyle/>
          <a:p>
            <a:pPr/>
          </a:p>
        </p:txBody>
      </p:sp>
      <p:sp>
        <p:nvSpPr>
          <p:cNvPr id="392" name="Shape 392"/>
          <p:cNvSpPr/>
          <p:nvPr>
            <p:ph type="body" sz="quarter" idx="1"/>
          </p:nvPr>
        </p:nvSpPr>
        <p:spPr>
          <a:prstGeom prst="rect">
            <a:avLst/>
          </a:prstGeom>
        </p:spPr>
        <p:txBody>
          <a:bodyPr/>
          <a:lstStyle>
            <a:lvl1pPr>
              <a:defRPr i="1"/>
            </a:lvl1pPr>
          </a:lstStyle>
          <a:p>
            <a:pPr/>
            <a:r>
              <a:t>Go through items on slide, focusing on the transmission path and focus on the map (geographic distribution).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Shape 407"/>
          <p:cNvSpPr/>
          <p:nvPr>
            <p:ph type="sldImg"/>
          </p:nvPr>
        </p:nvSpPr>
        <p:spPr>
          <a:prstGeom prst="rect">
            <a:avLst/>
          </a:prstGeom>
        </p:spPr>
        <p:txBody>
          <a:bodyPr/>
          <a:lstStyle/>
          <a:p>
            <a:pPr/>
          </a:p>
        </p:txBody>
      </p:sp>
      <p:sp>
        <p:nvSpPr>
          <p:cNvPr id="408" name="Shape 408"/>
          <p:cNvSpPr/>
          <p:nvPr>
            <p:ph type="body" sz="quarter" idx="1"/>
          </p:nvPr>
        </p:nvSpPr>
        <p:spPr>
          <a:prstGeom prst="rect">
            <a:avLst/>
          </a:prstGeom>
        </p:spPr>
        <p:txBody>
          <a:bodyPr/>
          <a:lstStyle/>
          <a:p>
            <a:pPr/>
            <a:r>
              <a:t>Signs and symptoms start with the fever and progress through the information you see here, and end with a maculopapular rash which appears about 14 days after a person is exposed. </a:t>
            </a:r>
            <a:r>
              <a:rPr b="1"/>
              <a:t>Maculopapular means some areas of the rash are flat and other areas are bumpy. </a:t>
            </a:r>
            <a:r>
              <a:t>The rash spreads from top to bottom of a person—from their head to their trunk to their lower extremities. Not all people develop the rash, especially those with a compromised immune system.</a:t>
            </a:r>
          </a:p>
          <a:p>
            <a:p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3" name="Shape 413"/>
          <p:cNvSpPr/>
          <p:nvPr>
            <p:ph type="sldImg"/>
          </p:nvPr>
        </p:nvSpPr>
        <p:spPr>
          <a:prstGeom prst="rect">
            <a:avLst/>
          </a:prstGeom>
        </p:spPr>
        <p:txBody>
          <a:bodyPr/>
          <a:lstStyle/>
          <a:p>
            <a:pPr/>
          </a:p>
        </p:txBody>
      </p:sp>
      <p:sp>
        <p:nvSpPr>
          <p:cNvPr id="414" name="Shape 414"/>
          <p:cNvSpPr/>
          <p:nvPr>
            <p:ph type="body" sz="quarter" idx="1"/>
          </p:nvPr>
        </p:nvSpPr>
        <p:spPr>
          <a:prstGeom prst="rect">
            <a:avLst/>
          </a:prstGeom>
        </p:spPr>
        <p:txBody>
          <a:bodyPr/>
          <a:lstStyle/>
          <a:p>
            <a:pPr/>
            <a:r>
              <a:t>Measles is one of the most contagious of all infectious diseases; approximately 9 out of 10 susceptible persons with close contact to a measles patient will develop measles. Measles virus can remain infectious in the air for up to two hours after an infected person leaves an area.</a:t>
            </a:r>
          </a:p>
          <a:p>
            <a:pPr/>
          </a:p>
          <a:p>
            <a:pPr>
              <a:defRPr i="1"/>
            </a:pPr>
            <a:r>
              <a:t>Go through items on slide, focusing on the transmission path.</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grpSp>
        <p:nvGrpSpPr>
          <p:cNvPr id="19" name="Group 15"/>
          <p:cNvGrpSpPr/>
          <p:nvPr/>
        </p:nvGrpSpPr>
        <p:grpSpPr>
          <a:xfrm>
            <a:off x="0" y="-2373"/>
            <a:ext cx="12192001" cy="6867028"/>
            <a:chOff x="0" y="0"/>
            <a:chExt cx="12192000" cy="6867027"/>
          </a:xfrm>
        </p:grpSpPr>
        <p:sp>
          <p:nvSpPr>
            <p:cNvPr id="12" name="Rectangle 7"/>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3" name="Oval 10"/>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 name="Oval 11"/>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5" name="Oval 12"/>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 name="Oval 13"/>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7" name="Oval 14"/>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0" name="Title Text"/>
          <p:cNvSpPr txBox="1"/>
          <p:nvPr>
            <p:ph type="title"/>
          </p:nvPr>
        </p:nvSpPr>
        <p:spPr>
          <a:xfrm>
            <a:off x="1154954" y="2099733"/>
            <a:ext cx="8825660" cy="2677649"/>
          </a:xfrm>
          <a:prstGeom prst="rect">
            <a:avLst/>
          </a:prstGeom>
        </p:spPr>
        <p:txBody>
          <a:bodyPr anchor="b">
            <a:normAutofit fontScale="100000" lnSpcReduction="0"/>
          </a:bodyPr>
          <a:lstStyle>
            <a:lvl1pPr>
              <a:defRPr sz="5400"/>
            </a:lvl1pPr>
          </a:lstStyle>
          <a:p>
            <a:pPr/>
            <a:r>
              <a:t>Title Text</a:t>
            </a:r>
          </a:p>
        </p:txBody>
      </p:sp>
      <p:sp>
        <p:nvSpPr>
          <p:cNvPr id="21" name="Body Level One…"/>
          <p:cNvSpPr txBox="1"/>
          <p:nvPr>
            <p:ph type="body" sz="quarter" idx="1"/>
          </p:nvPr>
        </p:nvSpPr>
        <p:spPr>
          <a:xfrm>
            <a:off x="1154954" y="4777380"/>
            <a:ext cx="8825660" cy="861421"/>
          </a:xfrm>
          <a:prstGeom prst="rect">
            <a:avLst/>
          </a:prstGeom>
        </p:spPr>
        <p:txBody>
          <a:bodyPr/>
          <a:lstStyle>
            <a:lvl1pPr marL="0" indent="0">
              <a:buClrTx/>
              <a:buSzTx/>
              <a:buNone/>
              <a:defRPr cap="all">
                <a:solidFill>
                  <a:schemeClr val="accent1"/>
                </a:solidFill>
              </a:defRPr>
            </a:lvl1pPr>
            <a:lvl2pPr marL="0" indent="457200">
              <a:buClrTx/>
              <a:buSzTx/>
              <a:buNone/>
              <a:defRPr cap="all">
                <a:solidFill>
                  <a:schemeClr val="accent1"/>
                </a:solidFill>
              </a:defRPr>
            </a:lvl2pPr>
            <a:lvl3pPr marL="0" indent="914400">
              <a:buClrTx/>
              <a:buSzTx/>
              <a:buNone/>
              <a:defRPr cap="all">
                <a:solidFill>
                  <a:schemeClr val="accent1"/>
                </a:solidFill>
              </a:defRPr>
            </a:lvl3pPr>
            <a:lvl4pPr marL="0" indent="1371600">
              <a:buClrTx/>
              <a:buSzTx/>
              <a:buNone/>
              <a:defRPr cap="all">
                <a:solidFill>
                  <a:schemeClr val="accent1"/>
                </a:solidFill>
              </a:defRPr>
            </a:lvl4pPr>
            <a:lvl5pPr marL="0" indent="1828800">
              <a:buClrTx/>
              <a:buSzTx/>
              <a:buNone/>
              <a:defRPr cap="all">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2" name="Rectangle 9"/>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3" name="Slide Number"/>
          <p:cNvSpPr txBox="1"/>
          <p:nvPr>
            <p:ph type="sldNum" sz="quarter" idx="2"/>
          </p:nvPr>
        </p:nvSpPr>
        <p:spPr>
          <a:xfrm>
            <a:off x="10520963" y="537055"/>
            <a:ext cx="498288" cy="52324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noramic Picture with Caption">
    <p:spTree>
      <p:nvGrpSpPr>
        <p:cNvPr id="1" name=""/>
        <p:cNvGrpSpPr/>
        <p:nvPr/>
      </p:nvGrpSpPr>
      <p:grpSpPr>
        <a:xfrm>
          <a:off x="0" y="0"/>
          <a:ext cx="0" cy="0"/>
          <a:chOff x="0" y="0"/>
          <a:chExt cx="0" cy="0"/>
        </a:xfrm>
      </p:grpSpPr>
      <p:grpSp>
        <p:nvGrpSpPr>
          <p:cNvPr id="191" name="Group 8"/>
          <p:cNvGrpSpPr/>
          <p:nvPr/>
        </p:nvGrpSpPr>
        <p:grpSpPr>
          <a:xfrm>
            <a:off x="0" y="-2373"/>
            <a:ext cx="12192001" cy="6867028"/>
            <a:chOff x="0" y="0"/>
            <a:chExt cx="12192000" cy="6867027"/>
          </a:xfrm>
        </p:grpSpPr>
        <p:sp>
          <p:nvSpPr>
            <p:cNvPr id="182"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8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8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9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92"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grpSp>
        <p:nvGrpSpPr>
          <p:cNvPr id="202" name="Group 18"/>
          <p:cNvGrpSpPr/>
          <p:nvPr/>
        </p:nvGrpSpPr>
        <p:grpSpPr>
          <a:xfrm>
            <a:off x="0" y="-2373"/>
            <a:ext cx="12192001" cy="6867028"/>
            <a:chOff x="0" y="0"/>
            <a:chExt cx="12192000" cy="6867027"/>
          </a:xfrm>
        </p:grpSpPr>
        <p:sp>
          <p:nvSpPr>
            <p:cNvPr id="193" name="Rectangle 10"/>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94"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5"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6"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7"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8"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9" name="Freeform 5"/>
            <p:cNvSpPr/>
            <p:nvPr/>
          </p:nvSpPr>
          <p:spPr>
            <a:xfrm rot="10371525">
              <a:off x="263766" y="4440624"/>
              <a:ext cx="3299408"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00" name="Freeform 5"/>
            <p:cNvSpPr/>
            <p:nvPr/>
          </p:nvSpPr>
          <p:spPr>
            <a:xfrm rot="10800000">
              <a:off x="459505" y="323503"/>
              <a:ext cx="11277602"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01"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03" name="Title Text"/>
          <p:cNvSpPr txBox="1"/>
          <p:nvPr>
            <p:ph type="title"/>
          </p:nvPr>
        </p:nvSpPr>
        <p:spPr>
          <a:xfrm>
            <a:off x="1154955" y="4966673"/>
            <a:ext cx="8825658" cy="566739"/>
          </a:xfrm>
          <a:prstGeom prst="rect">
            <a:avLst/>
          </a:prstGeom>
        </p:spPr>
        <p:txBody>
          <a:bodyPr anchor="b">
            <a:normAutofit fontScale="100000" lnSpcReduction="0"/>
          </a:bodyPr>
          <a:lstStyle>
            <a:lvl1pPr>
              <a:defRPr sz="2400"/>
            </a:lvl1pPr>
          </a:lstStyle>
          <a:p>
            <a:pPr/>
            <a:r>
              <a:t>Title Text</a:t>
            </a:r>
          </a:p>
        </p:txBody>
      </p:sp>
      <p:sp>
        <p:nvSpPr>
          <p:cNvPr id="204" name="Picture Placeholder 2"/>
          <p:cNvSpPr/>
          <p:nvPr>
            <p:ph type="pic" sz="half" idx="21"/>
          </p:nvPr>
        </p:nvSpPr>
        <p:spPr>
          <a:xfrm>
            <a:off x="1154954" y="685800"/>
            <a:ext cx="8825660" cy="3429000"/>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205" name="Body Level One…"/>
          <p:cNvSpPr txBox="1"/>
          <p:nvPr>
            <p:ph type="body" sz="quarter" idx="1"/>
          </p:nvPr>
        </p:nvSpPr>
        <p:spPr>
          <a:xfrm>
            <a:off x="1154955" y="5536665"/>
            <a:ext cx="8825657" cy="493713"/>
          </a:xfrm>
          <a:prstGeom prst="rect">
            <a:avLst/>
          </a:prstGeom>
        </p:spPr>
        <p:txBody>
          <a:bodyPr/>
          <a:lstStyle>
            <a:lvl1pPr marL="0" indent="0">
              <a:buClrTx/>
              <a:buSzTx/>
              <a:buNone/>
              <a:defRPr sz="1200">
                <a:solidFill>
                  <a:schemeClr val="accent1"/>
                </a:solidFill>
              </a:defRPr>
            </a:lvl1pPr>
            <a:lvl2pPr marL="0" indent="457200">
              <a:buClrTx/>
              <a:buSzTx/>
              <a:buNone/>
              <a:defRPr sz="1200">
                <a:solidFill>
                  <a:schemeClr val="accent1"/>
                </a:solidFill>
              </a:defRPr>
            </a:lvl2pPr>
            <a:lvl3pPr marL="0" indent="914400">
              <a:buClrTx/>
              <a:buSzTx/>
              <a:buNone/>
              <a:defRPr sz="1200">
                <a:solidFill>
                  <a:schemeClr val="accent1"/>
                </a:solidFill>
              </a:defRPr>
            </a:lvl3pPr>
            <a:lvl4pPr marL="0" indent="1371600">
              <a:buClrTx/>
              <a:buSzTx/>
              <a:buNone/>
              <a:defRPr sz="1200">
                <a:solidFill>
                  <a:schemeClr val="accent1"/>
                </a:solidFill>
              </a:defRPr>
            </a:lvl4pPr>
            <a:lvl5pPr marL="0" indent="1828800">
              <a:buClrTx/>
              <a:buSzTx/>
              <a:buNone/>
              <a:defRPr sz="12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06" name="Rectangle 12"/>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0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aption">
    <p:spTree>
      <p:nvGrpSpPr>
        <p:cNvPr id="1" name=""/>
        <p:cNvGrpSpPr/>
        <p:nvPr/>
      </p:nvGrpSpPr>
      <p:grpSpPr>
        <a:xfrm>
          <a:off x="0" y="0"/>
          <a:ext cx="0" cy="0"/>
          <a:chOff x="0" y="0"/>
          <a:chExt cx="0" cy="0"/>
        </a:xfrm>
      </p:grpSpPr>
      <p:grpSp>
        <p:nvGrpSpPr>
          <p:cNvPr id="223" name="Group 11"/>
          <p:cNvGrpSpPr/>
          <p:nvPr/>
        </p:nvGrpSpPr>
        <p:grpSpPr>
          <a:xfrm>
            <a:off x="0" y="-2373"/>
            <a:ext cx="12192001" cy="6867028"/>
            <a:chOff x="0" y="0"/>
            <a:chExt cx="12192000" cy="6867027"/>
          </a:xfrm>
        </p:grpSpPr>
        <p:sp>
          <p:nvSpPr>
            <p:cNvPr id="214" name="Rectangle 9"/>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15"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6"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7"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8"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9"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20" name="Freeform 5"/>
            <p:cNvSpPr/>
            <p:nvPr/>
          </p:nvSpPr>
          <p:spPr>
            <a:xfrm rot="21010067">
              <a:off x="8490951" y="2717247"/>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21" name="Freeform 5"/>
            <p:cNvSpPr/>
            <p:nvPr/>
          </p:nvSpPr>
          <p:spPr>
            <a:xfrm>
              <a:off x="455612" y="2803692"/>
              <a:ext cx="11277601" cy="36026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97"/>
                  </a:lnTo>
                  <a:lnTo>
                    <a:pt x="21600" y="21600"/>
                  </a:lnTo>
                  <a:lnTo>
                    <a:pt x="21600" y="11"/>
                  </a:lnTo>
                  <a:lnTo>
                    <a:pt x="21110" y="247"/>
                  </a:lnTo>
                  <a:lnTo>
                    <a:pt x="20622" y="476"/>
                  </a:lnTo>
                  <a:lnTo>
                    <a:pt x="20131" y="696"/>
                  </a:lnTo>
                  <a:lnTo>
                    <a:pt x="19639" y="886"/>
                  </a:lnTo>
                  <a:lnTo>
                    <a:pt x="19148" y="1076"/>
                  </a:lnTo>
                  <a:lnTo>
                    <a:pt x="18656" y="1256"/>
                  </a:lnTo>
                  <a:lnTo>
                    <a:pt x="18170" y="1408"/>
                  </a:lnTo>
                  <a:lnTo>
                    <a:pt x="17677" y="1552"/>
                  </a:lnTo>
                  <a:lnTo>
                    <a:pt x="17187" y="1685"/>
                  </a:lnTo>
                  <a:lnTo>
                    <a:pt x="16705" y="1800"/>
                  </a:lnTo>
                  <a:lnTo>
                    <a:pt x="16217" y="1914"/>
                  </a:lnTo>
                  <a:lnTo>
                    <a:pt x="15736" y="2009"/>
                  </a:lnTo>
                  <a:lnTo>
                    <a:pt x="15254" y="2085"/>
                  </a:lnTo>
                  <a:lnTo>
                    <a:pt x="14774" y="2161"/>
                  </a:lnTo>
                  <a:lnTo>
                    <a:pt x="14299" y="2226"/>
                  </a:lnTo>
                  <a:lnTo>
                    <a:pt x="13828" y="2275"/>
                  </a:lnTo>
                  <a:lnTo>
                    <a:pt x="13357" y="2313"/>
                  </a:lnTo>
                  <a:lnTo>
                    <a:pt x="12891" y="2351"/>
                  </a:lnTo>
                  <a:lnTo>
                    <a:pt x="11971" y="2389"/>
                  </a:lnTo>
                  <a:lnTo>
                    <a:pt x="11517" y="2398"/>
                  </a:lnTo>
                  <a:lnTo>
                    <a:pt x="11068" y="2389"/>
                  </a:lnTo>
                  <a:lnTo>
                    <a:pt x="10623" y="2389"/>
                  </a:lnTo>
                  <a:lnTo>
                    <a:pt x="10182" y="2370"/>
                  </a:lnTo>
                  <a:lnTo>
                    <a:pt x="9750" y="2340"/>
                  </a:lnTo>
                  <a:lnTo>
                    <a:pt x="9323" y="2313"/>
                  </a:lnTo>
                  <a:lnTo>
                    <a:pt x="8904" y="2283"/>
                  </a:lnTo>
                  <a:lnTo>
                    <a:pt x="8487" y="2237"/>
                  </a:lnTo>
                  <a:lnTo>
                    <a:pt x="8076" y="2188"/>
                  </a:lnTo>
                  <a:lnTo>
                    <a:pt x="7674" y="2142"/>
                  </a:lnTo>
                  <a:lnTo>
                    <a:pt x="6890" y="2017"/>
                  </a:lnTo>
                  <a:lnTo>
                    <a:pt x="6139" y="1884"/>
                  </a:lnTo>
                  <a:lnTo>
                    <a:pt x="5417" y="1742"/>
                  </a:lnTo>
                  <a:lnTo>
                    <a:pt x="4735" y="1590"/>
                  </a:lnTo>
                  <a:lnTo>
                    <a:pt x="4082" y="1427"/>
                  </a:lnTo>
                  <a:lnTo>
                    <a:pt x="3478" y="1256"/>
                  </a:lnTo>
                  <a:lnTo>
                    <a:pt x="2910" y="1085"/>
                  </a:lnTo>
                  <a:lnTo>
                    <a:pt x="2387" y="913"/>
                  </a:lnTo>
                  <a:lnTo>
                    <a:pt x="1907" y="753"/>
                  </a:lnTo>
                  <a:lnTo>
                    <a:pt x="1482" y="601"/>
                  </a:lnTo>
                  <a:lnTo>
                    <a:pt x="1097" y="457"/>
                  </a:lnTo>
                  <a:lnTo>
                    <a:pt x="773" y="334"/>
                  </a:lnTo>
                  <a:lnTo>
                    <a:pt x="501" y="220"/>
                  </a:lnTo>
                  <a:lnTo>
                    <a:pt x="127" y="57"/>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2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24" name="Title Text"/>
          <p:cNvSpPr txBox="1"/>
          <p:nvPr>
            <p:ph type="title"/>
          </p:nvPr>
        </p:nvSpPr>
        <p:spPr>
          <a:xfrm>
            <a:off x="1154954" y="1063416"/>
            <a:ext cx="8825659" cy="1379756"/>
          </a:xfrm>
          <a:prstGeom prst="rect">
            <a:avLst/>
          </a:prstGeom>
        </p:spPr>
        <p:txBody>
          <a:bodyPr>
            <a:normAutofit fontScale="100000" lnSpcReduction="0"/>
          </a:bodyPr>
          <a:lstStyle>
            <a:lvl1pPr>
              <a:defRPr sz="4000"/>
            </a:lvl1pPr>
          </a:lstStyle>
          <a:p>
            <a:pPr/>
            <a:r>
              <a:t>Title Text</a:t>
            </a:r>
          </a:p>
        </p:txBody>
      </p:sp>
      <p:sp>
        <p:nvSpPr>
          <p:cNvPr id="225" name="Body Level One…"/>
          <p:cNvSpPr txBox="1"/>
          <p:nvPr>
            <p:ph type="body" sz="half" idx="1"/>
          </p:nvPr>
        </p:nvSpPr>
        <p:spPr>
          <a:xfrm>
            <a:off x="1154954" y="3543300"/>
            <a:ext cx="8825659" cy="2476500"/>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226" name="Rectangle 12"/>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with Caption">
    <p:spTree>
      <p:nvGrpSpPr>
        <p:cNvPr id="1" name=""/>
        <p:cNvGrpSpPr/>
        <p:nvPr/>
      </p:nvGrpSpPr>
      <p:grpSpPr>
        <a:xfrm>
          <a:off x="0" y="0"/>
          <a:ext cx="0" cy="0"/>
          <a:chOff x="0" y="0"/>
          <a:chExt cx="0" cy="0"/>
        </a:xfrm>
      </p:grpSpPr>
      <p:grpSp>
        <p:nvGrpSpPr>
          <p:cNvPr id="243" name="Group 6"/>
          <p:cNvGrpSpPr/>
          <p:nvPr/>
        </p:nvGrpSpPr>
        <p:grpSpPr>
          <a:xfrm>
            <a:off x="0" y="-2373"/>
            <a:ext cx="12192001" cy="6867028"/>
            <a:chOff x="0" y="0"/>
            <a:chExt cx="12192000" cy="6867027"/>
          </a:xfrm>
        </p:grpSpPr>
        <p:sp>
          <p:nvSpPr>
            <p:cNvPr id="234" name="Rectangle 14"/>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35" name="Oval 16"/>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6" name="Oval 17"/>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7" name="Oval 18"/>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8" name="Oval 19"/>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9" name="Oval 20"/>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40" name="Freeform 5"/>
            <p:cNvSpPr/>
            <p:nvPr/>
          </p:nvSpPr>
          <p:spPr>
            <a:xfrm rot="21010067">
              <a:off x="8490951" y="41874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41"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4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44" name="TextBox 12"/>
          <p:cNvSpPr txBox="1"/>
          <p:nvPr/>
        </p:nvSpPr>
        <p:spPr>
          <a:xfrm>
            <a:off x="9765157" y="2631814"/>
            <a:ext cx="710473" cy="144855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a:defRPr sz="9600">
                <a:solidFill>
                  <a:schemeClr val="accent1"/>
                </a:solidFill>
                <a:latin typeface="Arial"/>
                <a:ea typeface="Arial"/>
                <a:cs typeface="Arial"/>
                <a:sym typeface="Arial"/>
              </a:defRPr>
            </a:lvl1pPr>
          </a:lstStyle>
          <a:p>
            <a:pPr/>
            <a:r>
              <a:t>”</a:t>
            </a:r>
          </a:p>
        </p:txBody>
      </p:sp>
      <p:sp>
        <p:nvSpPr>
          <p:cNvPr id="245" name="TextBox 8"/>
          <p:cNvSpPr txBox="1"/>
          <p:nvPr/>
        </p:nvSpPr>
        <p:spPr>
          <a:xfrm>
            <a:off x="944014" y="591092"/>
            <a:ext cx="710473" cy="144855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a:defRPr sz="9600">
                <a:solidFill>
                  <a:schemeClr val="accent1"/>
                </a:solidFill>
                <a:latin typeface="Arial"/>
                <a:ea typeface="Arial"/>
                <a:cs typeface="Arial"/>
                <a:sym typeface="Arial"/>
              </a:defRPr>
            </a:lvl1pPr>
          </a:lstStyle>
          <a:p>
            <a:pPr/>
            <a:r>
              <a:t>“</a:t>
            </a:r>
          </a:p>
        </p:txBody>
      </p:sp>
      <p:sp>
        <p:nvSpPr>
          <p:cNvPr id="246" name="Title Text"/>
          <p:cNvSpPr txBox="1"/>
          <p:nvPr>
            <p:ph type="title"/>
          </p:nvPr>
        </p:nvSpPr>
        <p:spPr>
          <a:xfrm>
            <a:off x="1581877" y="980516"/>
            <a:ext cx="8453907" cy="2698251"/>
          </a:xfrm>
          <a:prstGeom prst="rect">
            <a:avLst/>
          </a:prstGeom>
        </p:spPr>
        <p:txBody>
          <a:bodyPr>
            <a:normAutofit fontScale="100000" lnSpcReduction="0"/>
          </a:bodyPr>
          <a:lstStyle>
            <a:lvl1pPr>
              <a:defRPr sz="4000"/>
            </a:lvl1pPr>
          </a:lstStyle>
          <a:p>
            <a:pPr/>
            <a:r>
              <a:t>Title Text</a:t>
            </a:r>
          </a:p>
        </p:txBody>
      </p:sp>
      <p:sp>
        <p:nvSpPr>
          <p:cNvPr id="247" name="Body Level One…"/>
          <p:cNvSpPr txBox="1"/>
          <p:nvPr>
            <p:ph type="body" sz="quarter" idx="1"/>
          </p:nvPr>
        </p:nvSpPr>
        <p:spPr>
          <a:xfrm>
            <a:off x="1945944" y="3678766"/>
            <a:ext cx="7725773" cy="342175"/>
          </a:xfrm>
          <a:prstGeom prst="rect">
            <a:avLst/>
          </a:prstGeom>
        </p:spPr>
        <p:txBody>
          <a:bodyPr/>
          <a:lstStyle>
            <a:lvl1pPr marL="0" indent="0">
              <a:buClrTx/>
              <a:buSzTx/>
              <a:buNone/>
              <a:defRPr cap="small" sz="1400">
                <a:solidFill>
                  <a:schemeClr val="accent1"/>
                </a:solidFill>
              </a:defRPr>
            </a:lvl1pPr>
            <a:lvl2pPr marL="0" indent="457200">
              <a:buClrTx/>
              <a:buSzTx/>
              <a:buNone/>
              <a:defRPr cap="small" sz="1400">
                <a:solidFill>
                  <a:schemeClr val="accent1"/>
                </a:solidFill>
              </a:defRPr>
            </a:lvl2pPr>
            <a:lvl3pPr marL="0" indent="914400">
              <a:buClrTx/>
              <a:buSzTx/>
              <a:buNone/>
              <a:defRPr cap="small" sz="1400">
                <a:solidFill>
                  <a:schemeClr val="accent1"/>
                </a:solidFill>
              </a:defRPr>
            </a:lvl3pPr>
            <a:lvl4pPr marL="0" indent="1371600">
              <a:buClrTx/>
              <a:buSzTx/>
              <a:buNone/>
              <a:defRPr cap="small" sz="1400">
                <a:solidFill>
                  <a:schemeClr val="accent1"/>
                </a:solidFill>
              </a:defRPr>
            </a:lvl4pPr>
            <a:lvl5pPr marL="0" indent="1828800">
              <a:buClrTx/>
              <a:buSzTx/>
              <a:buNone/>
              <a:defRPr cap="small" sz="1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48" name="Text Placeholder 3"/>
          <p:cNvSpPr/>
          <p:nvPr>
            <p:ph type="body" sz="quarter" idx="21"/>
          </p:nvPr>
        </p:nvSpPr>
        <p:spPr>
          <a:xfrm>
            <a:off x="1154954" y="4350656"/>
            <a:ext cx="8825660" cy="1676401"/>
          </a:xfrm>
          <a:prstGeom prst="rect">
            <a:avLst/>
          </a:prstGeom>
        </p:spPr>
        <p:txBody>
          <a:bodyPr anchor="ctr"/>
          <a:lstStyle/>
          <a:p>
            <a:pPr marL="0" indent="0">
              <a:buClrTx/>
              <a:buSzTx/>
              <a:buNone/>
            </a:pPr>
          </a:p>
        </p:txBody>
      </p:sp>
      <p:sp>
        <p:nvSpPr>
          <p:cNvPr id="249" name="Rectangle 3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ame Card">
    <p:spTree>
      <p:nvGrpSpPr>
        <p:cNvPr id="1" name=""/>
        <p:cNvGrpSpPr/>
        <p:nvPr/>
      </p:nvGrpSpPr>
      <p:grpSpPr>
        <a:xfrm>
          <a:off x="0" y="0"/>
          <a:ext cx="0" cy="0"/>
          <a:chOff x="0" y="0"/>
          <a:chExt cx="0" cy="0"/>
        </a:xfrm>
      </p:grpSpPr>
      <p:grpSp>
        <p:nvGrpSpPr>
          <p:cNvPr id="266" name="Group 17"/>
          <p:cNvGrpSpPr/>
          <p:nvPr/>
        </p:nvGrpSpPr>
        <p:grpSpPr>
          <a:xfrm>
            <a:off x="0" y="-2373"/>
            <a:ext cx="12192001" cy="6867028"/>
            <a:chOff x="0" y="0"/>
            <a:chExt cx="12192000" cy="6867027"/>
          </a:xfrm>
        </p:grpSpPr>
        <p:sp>
          <p:nvSpPr>
            <p:cNvPr id="257" name="Rectangle 9"/>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58" name="Oval 12"/>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59" name="Oval 13"/>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0" name="Oval 14"/>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1" name="Oval 15"/>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2" name="Oval 16"/>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3" name="Freeform 5"/>
            <p:cNvSpPr/>
            <p:nvPr/>
          </p:nvSpPr>
          <p:spPr>
            <a:xfrm rot="21010067">
              <a:off x="8490951" y="4195956"/>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64"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6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67" name="Title Text"/>
          <p:cNvSpPr txBox="1"/>
          <p:nvPr>
            <p:ph type="title"/>
          </p:nvPr>
        </p:nvSpPr>
        <p:spPr>
          <a:xfrm>
            <a:off x="1154954" y="2370666"/>
            <a:ext cx="8825660" cy="1822515"/>
          </a:xfrm>
          <a:prstGeom prst="rect">
            <a:avLst/>
          </a:prstGeom>
        </p:spPr>
        <p:txBody>
          <a:bodyPr anchor="b">
            <a:normAutofit fontScale="100000" lnSpcReduction="0"/>
          </a:bodyPr>
          <a:lstStyle>
            <a:lvl1pPr>
              <a:defRPr sz="4000"/>
            </a:lvl1pPr>
          </a:lstStyle>
          <a:p>
            <a:pPr/>
            <a:r>
              <a:t>Title Text</a:t>
            </a:r>
          </a:p>
        </p:txBody>
      </p:sp>
      <p:sp>
        <p:nvSpPr>
          <p:cNvPr id="268" name="Body Level One…"/>
          <p:cNvSpPr txBox="1"/>
          <p:nvPr>
            <p:ph type="body" sz="quarter" idx="1"/>
          </p:nvPr>
        </p:nvSpPr>
        <p:spPr>
          <a:xfrm>
            <a:off x="1154954" y="5033067"/>
            <a:ext cx="8825659" cy="860401"/>
          </a:xfrm>
          <a:prstGeom prst="rect">
            <a:avLst/>
          </a:prstGeom>
        </p:spPr>
        <p:txBody>
          <a:bodyPr/>
          <a:lstStyle>
            <a:lvl1pPr marL="0" indent="0">
              <a:buClrTx/>
              <a:buSzTx/>
              <a:buNone/>
              <a:defRPr sz="2000">
                <a:solidFill>
                  <a:schemeClr val="accent1"/>
                </a:solidFill>
              </a:defRPr>
            </a:lvl1pPr>
            <a:lvl2pPr marL="0" indent="457200">
              <a:buClrTx/>
              <a:buSzTx/>
              <a:buNone/>
              <a:defRPr sz="2000">
                <a:solidFill>
                  <a:schemeClr val="accent1"/>
                </a:solidFill>
              </a:defRPr>
            </a:lvl2pPr>
            <a:lvl3pPr marL="0" indent="914400">
              <a:buClrTx/>
              <a:buSzTx/>
              <a:buNone/>
              <a:defRPr sz="2000">
                <a:solidFill>
                  <a:schemeClr val="accent1"/>
                </a:solidFill>
              </a:defRPr>
            </a:lvl3pPr>
            <a:lvl4pPr marL="0" indent="1371600">
              <a:buClrTx/>
              <a:buSzTx/>
              <a:buNone/>
              <a:defRPr sz="2000">
                <a:solidFill>
                  <a:schemeClr val="accent1"/>
                </a:solidFill>
              </a:defRPr>
            </a:lvl4pPr>
            <a:lvl5pPr marL="0" indent="1828800">
              <a:buClrTx/>
              <a:buSzTx/>
              <a:buNone/>
              <a:defRPr sz="20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69" name="Rectangle 1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Column">
    <p:spTree>
      <p:nvGrpSpPr>
        <p:cNvPr id="1" name=""/>
        <p:cNvGrpSpPr/>
        <p:nvPr/>
      </p:nvGrpSpPr>
      <p:grpSpPr>
        <a:xfrm>
          <a:off x="0" y="0"/>
          <a:ext cx="0" cy="0"/>
          <a:chOff x="0" y="0"/>
          <a:chExt cx="0" cy="0"/>
        </a:xfrm>
      </p:grpSpPr>
      <p:grpSp>
        <p:nvGrpSpPr>
          <p:cNvPr id="286" name="Group 8"/>
          <p:cNvGrpSpPr/>
          <p:nvPr/>
        </p:nvGrpSpPr>
        <p:grpSpPr>
          <a:xfrm>
            <a:off x="0" y="-2373"/>
            <a:ext cx="12192001" cy="6867028"/>
            <a:chOff x="0" y="0"/>
            <a:chExt cx="12192000" cy="6867027"/>
          </a:xfrm>
        </p:grpSpPr>
        <p:sp>
          <p:nvSpPr>
            <p:cNvPr id="277"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78"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79"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0"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1"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2"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3"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84"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8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87"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88"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289" name="Body Level One…"/>
          <p:cNvSpPr txBox="1"/>
          <p:nvPr>
            <p:ph type="body" sz="quarter" idx="1"/>
          </p:nvPr>
        </p:nvSpPr>
        <p:spPr>
          <a:xfrm>
            <a:off x="1154954" y="2617298"/>
            <a:ext cx="312916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90" name="Text Placeholder 3"/>
          <p:cNvSpPr/>
          <p:nvPr>
            <p:ph type="body" sz="quarter" idx="21"/>
          </p:nvPr>
        </p:nvSpPr>
        <p:spPr>
          <a:xfrm>
            <a:off x="1154953" y="3193561"/>
            <a:ext cx="3129170" cy="2833497"/>
          </a:xfrm>
          <a:prstGeom prst="rect">
            <a:avLst/>
          </a:prstGeom>
        </p:spPr>
        <p:txBody>
          <a:bodyPr/>
          <a:lstStyle/>
          <a:p>
            <a:pPr marL="0" indent="0">
              <a:buClrTx/>
              <a:buSzTx/>
              <a:buNone/>
              <a:defRPr sz="1400"/>
            </a:pPr>
          </a:p>
        </p:txBody>
      </p:sp>
      <p:sp>
        <p:nvSpPr>
          <p:cNvPr id="291" name="Text Placeholder 4"/>
          <p:cNvSpPr/>
          <p:nvPr>
            <p:ph type="body" sz="quarter" idx="22"/>
          </p:nvPr>
        </p:nvSpPr>
        <p:spPr>
          <a:xfrm>
            <a:off x="4512721" y="2603501"/>
            <a:ext cx="3145381" cy="576263"/>
          </a:xfrm>
          <a:prstGeom prst="rect">
            <a:avLst/>
          </a:prstGeom>
        </p:spPr>
        <p:txBody>
          <a:bodyPr anchor="b"/>
          <a:lstStyle/>
          <a:p>
            <a:pPr marL="0" indent="0">
              <a:buClrTx/>
              <a:buSzTx/>
              <a:buNone/>
              <a:defRPr sz="2400">
                <a:solidFill>
                  <a:schemeClr val="accent1"/>
                </a:solidFill>
              </a:defRPr>
            </a:pPr>
          </a:p>
        </p:txBody>
      </p:sp>
      <p:sp>
        <p:nvSpPr>
          <p:cNvPr id="292" name="Text Placeholder 3"/>
          <p:cNvSpPr/>
          <p:nvPr>
            <p:ph type="body" sz="quarter" idx="23"/>
          </p:nvPr>
        </p:nvSpPr>
        <p:spPr>
          <a:xfrm>
            <a:off x="4512721" y="3193561"/>
            <a:ext cx="3145381" cy="2833496"/>
          </a:xfrm>
          <a:prstGeom prst="rect">
            <a:avLst/>
          </a:prstGeom>
        </p:spPr>
        <p:txBody>
          <a:bodyPr/>
          <a:lstStyle/>
          <a:p>
            <a:pPr marL="0" indent="0">
              <a:buClrTx/>
              <a:buSzTx/>
              <a:buNone/>
              <a:defRPr sz="1400"/>
            </a:pPr>
          </a:p>
        </p:txBody>
      </p:sp>
      <p:sp>
        <p:nvSpPr>
          <p:cNvPr id="293" name="Text Placeholder 4"/>
          <p:cNvSpPr/>
          <p:nvPr>
            <p:ph type="body" sz="quarter" idx="24"/>
          </p:nvPr>
        </p:nvSpPr>
        <p:spPr>
          <a:xfrm>
            <a:off x="7886700" y="2617298"/>
            <a:ext cx="3161029" cy="576262"/>
          </a:xfrm>
          <a:prstGeom prst="rect">
            <a:avLst/>
          </a:prstGeom>
        </p:spPr>
        <p:txBody>
          <a:bodyPr anchor="b"/>
          <a:lstStyle/>
          <a:p>
            <a:pPr marL="0" indent="0">
              <a:buClrTx/>
              <a:buSzTx/>
              <a:buNone/>
              <a:defRPr sz="2400">
                <a:solidFill>
                  <a:schemeClr val="accent1"/>
                </a:solidFill>
              </a:defRPr>
            </a:pPr>
          </a:p>
        </p:txBody>
      </p:sp>
      <p:sp>
        <p:nvSpPr>
          <p:cNvPr id="294" name="Text Placeholder 3"/>
          <p:cNvSpPr/>
          <p:nvPr>
            <p:ph type="body" sz="quarter" idx="25"/>
          </p:nvPr>
        </p:nvSpPr>
        <p:spPr>
          <a:xfrm>
            <a:off x="7886699" y="3193561"/>
            <a:ext cx="3164721" cy="2833494"/>
          </a:xfrm>
          <a:prstGeom prst="rect">
            <a:avLst/>
          </a:prstGeom>
        </p:spPr>
        <p:txBody>
          <a:bodyPr/>
          <a:lstStyle/>
          <a:p>
            <a:pPr marL="0" indent="0">
              <a:buClrTx/>
              <a:buSzTx/>
              <a:buNone/>
              <a:defRPr sz="1400"/>
            </a:pPr>
          </a:p>
        </p:txBody>
      </p:sp>
      <p:sp>
        <p:nvSpPr>
          <p:cNvPr id="295" name="Straight Connector 21"/>
          <p:cNvSpPr/>
          <p:nvPr/>
        </p:nvSpPr>
        <p:spPr>
          <a:xfrm flipH="1">
            <a:off x="4403971" y="2569633"/>
            <a:ext cx="1" cy="3492499"/>
          </a:xfrm>
          <a:prstGeom prst="line">
            <a:avLst/>
          </a:prstGeom>
          <a:ln w="12700" cap="rnd">
            <a:solidFill>
              <a:schemeClr val="accent1">
                <a:alpha val="41000"/>
              </a:schemeClr>
            </a:solidFill>
          </a:ln>
        </p:spPr>
        <p:txBody>
          <a:bodyPr lIns="45719" rIns="45719"/>
          <a:lstStyle/>
          <a:p>
            <a:pPr/>
          </a:p>
        </p:txBody>
      </p:sp>
      <p:sp>
        <p:nvSpPr>
          <p:cNvPr id="296" name="Straight Connector 22"/>
          <p:cNvSpPr/>
          <p:nvPr/>
        </p:nvSpPr>
        <p:spPr>
          <a:xfrm>
            <a:off x="7772400" y="2569633"/>
            <a:ext cx="1" cy="3492499"/>
          </a:xfrm>
          <a:prstGeom prst="line">
            <a:avLst/>
          </a:prstGeom>
          <a:ln w="12700" cap="rnd">
            <a:solidFill>
              <a:schemeClr val="accent1">
                <a:alpha val="41000"/>
              </a:schemeClr>
            </a:solidFill>
          </a:ln>
        </p:spPr>
        <p:txBody>
          <a:bodyPr lIns="45719" rIns="45719"/>
          <a:lstStyle/>
          <a:p>
            <a:pPr/>
          </a:p>
        </p:txBody>
      </p:sp>
      <p:sp>
        <p:nvSpPr>
          <p:cNvPr id="2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Picture Column">
    <p:spTree>
      <p:nvGrpSpPr>
        <p:cNvPr id="1" name=""/>
        <p:cNvGrpSpPr/>
        <p:nvPr/>
      </p:nvGrpSpPr>
      <p:grpSpPr>
        <a:xfrm>
          <a:off x="0" y="0"/>
          <a:ext cx="0" cy="0"/>
          <a:chOff x="0" y="0"/>
          <a:chExt cx="0" cy="0"/>
        </a:xfrm>
      </p:grpSpPr>
      <p:grpSp>
        <p:nvGrpSpPr>
          <p:cNvPr id="313" name="Group 8"/>
          <p:cNvGrpSpPr/>
          <p:nvPr/>
        </p:nvGrpSpPr>
        <p:grpSpPr>
          <a:xfrm>
            <a:off x="0" y="-2373"/>
            <a:ext cx="12192001" cy="6867028"/>
            <a:chOff x="0" y="0"/>
            <a:chExt cx="12192000" cy="6867027"/>
          </a:xfrm>
        </p:grpSpPr>
        <p:sp>
          <p:nvSpPr>
            <p:cNvPr id="304"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305"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6"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7"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8"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9"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10"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311"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31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314"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315"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316" name="Body Level One…"/>
          <p:cNvSpPr txBox="1"/>
          <p:nvPr>
            <p:ph type="body" sz="quarter" idx="1"/>
          </p:nvPr>
        </p:nvSpPr>
        <p:spPr>
          <a:xfrm>
            <a:off x="1154951" y="4532845"/>
            <a:ext cx="3050440"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317" name="Picture Placeholder 2"/>
          <p:cNvSpPr/>
          <p:nvPr>
            <p:ph type="pic" sz="quarter" idx="21"/>
          </p:nvPr>
        </p:nvSpPr>
        <p:spPr>
          <a:xfrm>
            <a:off x="1334551" y="2603499"/>
            <a:ext cx="2691244" cy="1591512"/>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318" name="Text Placeholder 3"/>
          <p:cNvSpPr/>
          <p:nvPr>
            <p:ph type="body" sz="quarter" idx="22"/>
          </p:nvPr>
        </p:nvSpPr>
        <p:spPr>
          <a:xfrm>
            <a:off x="1154952" y="5109107"/>
            <a:ext cx="3050438" cy="917950"/>
          </a:xfrm>
          <a:prstGeom prst="rect">
            <a:avLst/>
          </a:prstGeom>
        </p:spPr>
        <p:txBody>
          <a:bodyPr/>
          <a:lstStyle/>
          <a:p>
            <a:pPr marL="0" indent="0">
              <a:buClrTx/>
              <a:buSzTx/>
              <a:buNone/>
              <a:defRPr sz="1400"/>
            </a:pPr>
          </a:p>
        </p:txBody>
      </p:sp>
      <p:sp>
        <p:nvSpPr>
          <p:cNvPr id="319" name="Text Placeholder 4"/>
          <p:cNvSpPr/>
          <p:nvPr>
            <p:ph type="body" sz="quarter" idx="23"/>
          </p:nvPr>
        </p:nvSpPr>
        <p:spPr>
          <a:xfrm>
            <a:off x="4572537" y="4532846"/>
            <a:ext cx="3046767" cy="651157"/>
          </a:xfrm>
          <a:prstGeom prst="rect">
            <a:avLst/>
          </a:prstGeom>
        </p:spPr>
        <p:txBody>
          <a:bodyPr anchor="b"/>
          <a:lstStyle/>
          <a:p>
            <a:pPr marL="0" indent="0">
              <a:buClrTx/>
              <a:buSzTx/>
              <a:buNone/>
              <a:defRPr sz="2400">
                <a:solidFill>
                  <a:schemeClr val="accent1"/>
                </a:solidFill>
              </a:defRPr>
            </a:pPr>
          </a:p>
        </p:txBody>
      </p:sp>
      <p:sp>
        <p:nvSpPr>
          <p:cNvPr id="320" name="Picture Placeholder 2"/>
          <p:cNvSpPr/>
          <p:nvPr>
            <p:ph type="pic" sz="quarter" idx="24"/>
          </p:nvPr>
        </p:nvSpPr>
        <p:spPr>
          <a:xfrm>
            <a:off x="4748462" y="2603499"/>
            <a:ext cx="2691242" cy="1591512"/>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321" name="Text Placeholder 3"/>
          <p:cNvSpPr/>
          <p:nvPr>
            <p:ph type="body" sz="quarter" idx="25"/>
          </p:nvPr>
        </p:nvSpPr>
        <p:spPr>
          <a:xfrm>
            <a:off x="4568864" y="5184002"/>
            <a:ext cx="3050439" cy="843057"/>
          </a:xfrm>
          <a:prstGeom prst="rect">
            <a:avLst/>
          </a:prstGeom>
        </p:spPr>
        <p:txBody>
          <a:bodyPr/>
          <a:lstStyle/>
          <a:p>
            <a:pPr marL="0" indent="0">
              <a:buClrTx/>
              <a:buSzTx/>
              <a:buNone/>
              <a:defRPr sz="1400"/>
            </a:pPr>
          </a:p>
        </p:txBody>
      </p:sp>
      <p:sp>
        <p:nvSpPr>
          <p:cNvPr id="322" name="Text Placeholder 4"/>
          <p:cNvSpPr/>
          <p:nvPr>
            <p:ph type="body" sz="quarter" idx="26"/>
          </p:nvPr>
        </p:nvSpPr>
        <p:spPr>
          <a:xfrm>
            <a:off x="7983433" y="4532846"/>
            <a:ext cx="3050439" cy="651155"/>
          </a:xfrm>
          <a:prstGeom prst="rect">
            <a:avLst/>
          </a:prstGeom>
        </p:spPr>
        <p:txBody>
          <a:bodyPr anchor="b"/>
          <a:lstStyle/>
          <a:p>
            <a:pPr marL="0" indent="0">
              <a:buClrTx/>
              <a:buSzTx/>
              <a:buNone/>
              <a:defRPr sz="2400">
                <a:solidFill>
                  <a:schemeClr val="accent1"/>
                </a:solidFill>
              </a:defRPr>
            </a:pPr>
          </a:p>
        </p:txBody>
      </p:sp>
      <p:sp>
        <p:nvSpPr>
          <p:cNvPr id="323" name="Picture Placeholder 2"/>
          <p:cNvSpPr/>
          <p:nvPr>
            <p:ph type="pic" sz="quarter" idx="27"/>
          </p:nvPr>
        </p:nvSpPr>
        <p:spPr>
          <a:xfrm>
            <a:off x="8163031" y="2603499"/>
            <a:ext cx="2691243" cy="1591512"/>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324" name="Text Placeholder 3"/>
          <p:cNvSpPr/>
          <p:nvPr>
            <p:ph type="body" sz="quarter" idx="28"/>
          </p:nvPr>
        </p:nvSpPr>
        <p:spPr>
          <a:xfrm>
            <a:off x="7983433" y="5184001"/>
            <a:ext cx="3050438" cy="843054"/>
          </a:xfrm>
          <a:prstGeom prst="rect">
            <a:avLst/>
          </a:prstGeom>
        </p:spPr>
        <p:txBody>
          <a:bodyPr/>
          <a:lstStyle/>
          <a:p>
            <a:pPr marL="0" indent="0">
              <a:buClrTx/>
              <a:buSzTx/>
              <a:buNone/>
              <a:defRPr sz="1400"/>
            </a:pPr>
          </a:p>
        </p:txBody>
      </p:sp>
      <p:sp>
        <p:nvSpPr>
          <p:cNvPr id="325" name="Straight Connector 16"/>
          <p:cNvSpPr/>
          <p:nvPr/>
        </p:nvSpPr>
        <p:spPr>
          <a:xfrm flipH="1">
            <a:off x="4388153" y="2603499"/>
            <a:ext cx="1" cy="3517595"/>
          </a:xfrm>
          <a:prstGeom prst="line">
            <a:avLst/>
          </a:prstGeom>
          <a:ln w="12700" cap="rnd">
            <a:solidFill>
              <a:schemeClr val="accent1">
                <a:alpha val="40000"/>
              </a:schemeClr>
            </a:solidFill>
          </a:ln>
        </p:spPr>
        <p:txBody>
          <a:bodyPr lIns="45719" rIns="45719"/>
          <a:lstStyle/>
          <a:p>
            <a:pPr/>
          </a:p>
        </p:txBody>
      </p:sp>
      <p:sp>
        <p:nvSpPr>
          <p:cNvPr id="326" name="Straight Connector 17"/>
          <p:cNvSpPr/>
          <p:nvPr/>
        </p:nvSpPr>
        <p:spPr>
          <a:xfrm>
            <a:off x="7801905" y="2603500"/>
            <a:ext cx="1" cy="3492501"/>
          </a:xfrm>
          <a:prstGeom prst="line">
            <a:avLst/>
          </a:prstGeom>
          <a:ln w="12700" cap="rnd">
            <a:solidFill>
              <a:schemeClr val="accent1">
                <a:alpha val="40000"/>
              </a:schemeClr>
            </a:solidFill>
          </a:ln>
        </p:spPr>
        <p:txBody>
          <a:bodyPr lIns="45719" rIns="45719"/>
          <a:lstStyle/>
          <a:p>
            <a:pPr/>
          </a:p>
        </p:txBody>
      </p:sp>
      <p:sp>
        <p:nvSpPr>
          <p:cNvPr id="3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grpSp>
        <p:nvGrpSpPr>
          <p:cNvPr id="39" name="Group 8"/>
          <p:cNvGrpSpPr/>
          <p:nvPr/>
        </p:nvGrpSpPr>
        <p:grpSpPr>
          <a:xfrm>
            <a:off x="0" y="-2373"/>
            <a:ext cx="12192001" cy="6867028"/>
            <a:chOff x="0" y="0"/>
            <a:chExt cx="12192000" cy="6867027"/>
          </a:xfrm>
        </p:grpSpPr>
        <p:sp>
          <p:nvSpPr>
            <p:cNvPr id="30"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3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6"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37"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3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40"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41"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42" name="Body Level One…"/>
          <p:cNvSpPr txBox="1"/>
          <p:nvPr>
            <p:ph type="body" sz="half" idx="1"/>
          </p:nvPr>
        </p:nvSpPr>
        <p:spPr>
          <a:xfrm>
            <a:off x="1154954" y="2603500"/>
            <a:ext cx="8761413" cy="34163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 Header">
    <p:spTree>
      <p:nvGrpSpPr>
        <p:cNvPr id="1" name=""/>
        <p:cNvGrpSpPr/>
        <p:nvPr/>
      </p:nvGrpSpPr>
      <p:grpSpPr>
        <a:xfrm>
          <a:off x="0" y="0"/>
          <a:ext cx="0" cy="0"/>
          <a:chOff x="0" y="0"/>
          <a:chExt cx="0" cy="0"/>
        </a:xfrm>
      </p:grpSpPr>
      <p:grpSp>
        <p:nvGrpSpPr>
          <p:cNvPr id="60" name="Group 12"/>
          <p:cNvGrpSpPr/>
          <p:nvPr/>
        </p:nvGrpSpPr>
        <p:grpSpPr>
          <a:xfrm>
            <a:off x="0" y="-2373"/>
            <a:ext cx="12192001" cy="6867028"/>
            <a:chOff x="0" y="0"/>
            <a:chExt cx="12192000" cy="6867027"/>
          </a:xfrm>
        </p:grpSpPr>
        <p:sp>
          <p:nvSpPr>
            <p:cNvPr id="50" name="Rectangle 10"/>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51"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6" name="Rectangle 6"/>
            <p:cNvSpPr/>
            <p:nvPr/>
          </p:nvSpPr>
          <p:spPr>
            <a:xfrm>
              <a:off x="7289800" y="404538"/>
              <a:ext cx="4478866" cy="6053671"/>
            </a:xfrm>
            <a:prstGeom prst="rect">
              <a:avLst/>
            </a:prstGeom>
            <a:solidFill>
              <a:srgbClr val="FFFFFF"/>
            </a:solidFill>
            <a:ln w="12700" cap="flat">
              <a:noFill/>
              <a:miter lim="400000"/>
            </a:ln>
            <a:effectLst/>
          </p:spPr>
          <p:txBody>
            <a:bodyPr wrap="square" lIns="45719" tIns="45719" rIns="45719" bIns="45719" numCol="1" anchor="t">
              <a:noAutofit/>
            </a:bodyPr>
            <a:lstStyle/>
            <a:p>
              <a:pPr/>
            </a:p>
          </p:txBody>
        </p:sp>
        <p:sp>
          <p:nvSpPr>
            <p:cNvPr id="57" name="Freeform 5"/>
            <p:cNvSpPr/>
            <p:nvPr/>
          </p:nvSpPr>
          <p:spPr>
            <a:xfrm rot="15922489">
              <a:off x="4698353" y="1828449"/>
              <a:ext cx="3299408"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58" name="Freeform 5"/>
            <p:cNvSpPr/>
            <p:nvPr/>
          </p:nvSpPr>
          <p:spPr>
            <a:xfrm rot="16200000">
              <a:off x="3787243" y="2804094"/>
              <a:ext cx="6053672" cy="12545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5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61" name="Title Text"/>
          <p:cNvSpPr txBox="1"/>
          <p:nvPr>
            <p:ph type="title"/>
          </p:nvPr>
        </p:nvSpPr>
        <p:spPr>
          <a:xfrm>
            <a:off x="1154955" y="2677645"/>
            <a:ext cx="4351025" cy="2283825"/>
          </a:xfrm>
          <a:prstGeom prst="rect">
            <a:avLst/>
          </a:prstGeom>
        </p:spPr>
        <p:txBody>
          <a:bodyPr>
            <a:normAutofit fontScale="100000" lnSpcReduction="0"/>
          </a:bodyPr>
          <a:lstStyle>
            <a:lvl1pPr>
              <a:defRPr sz="4000"/>
            </a:lvl1pPr>
          </a:lstStyle>
          <a:p>
            <a:pPr/>
            <a:r>
              <a:t>Title Text</a:t>
            </a:r>
          </a:p>
        </p:txBody>
      </p:sp>
      <p:sp>
        <p:nvSpPr>
          <p:cNvPr id="62" name="Body Level One…"/>
          <p:cNvSpPr txBox="1"/>
          <p:nvPr>
            <p:ph type="body" sz="quarter" idx="1"/>
          </p:nvPr>
        </p:nvSpPr>
        <p:spPr>
          <a:xfrm>
            <a:off x="6895558" y="2677643"/>
            <a:ext cx="3755380" cy="2283824"/>
          </a:xfrm>
          <a:prstGeom prst="rect">
            <a:avLst/>
          </a:prstGeom>
        </p:spPr>
        <p:txBody>
          <a:bodyPr anchor="ctr"/>
          <a:lstStyle>
            <a:lvl1pPr marL="0" indent="0">
              <a:buClrTx/>
              <a:buSzTx/>
              <a:buNone/>
              <a:defRPr cap="all" sz="2000">
                <a:solidFill>
                  <a:schemeClr val="accent1"/>
                </a:solidFill>
              </a:defRPr>
            </a:lvl1pPr>
            <a:lvl2pPr marL="0" indent="457200">
              <a:buClrTx/>
              <a:buSzTx/>
              <a:buNone/>
              <a:defRPr cap="all" sz="2000">
                <a:solidFill>
                  <a:schemeClr val="accent1"/>
                </a:solidFill>
              </a:defRPr>
            </a:lvl2pPr>
            <a:lvl3pPr marL="0" indent="914400">
              <a:buClrTx/>
              <a:buSzTx/>
              <a:buNone/>
              <a:defRPr cap="all" sz="2000">
                <a:solidFill>
                  <a:schemeClr val="accent1"/>
                </a:solidFill>
              </a:defRPr>
            </a:lvl3pPr>
            <a:lvl4pPr marL="0" indent="1371600">
              <a:buClrTx/>
              <a:buSzTx/>
              <a:buNone/>
              <a:defRPr cap="all" sz="2000">
                <a:solidFill>
                  <a:schemeClr val="accent1"/>
                </a:solidFill>
              </a:defRPr>
            </a:lvl4pPr>
            <a:lvl5pPr marL="0" indent="1828800">
              <a:buClrTx/>
              <a:buSzTx/>
              <a:buNone/>
              <a:defRPr cap="all" sz="20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63" name="Rectangle 14"/>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wo Content">
    <p:spTree>
      <p:nvGrpSpPr>
        <p:cNvPr id="1" name=""/>
        <p:cNvGrpSpPr/>
        <p:nvPr/>
      </p:nvGrpSpPr>
      <p:grpSpPr>
        <a:xfrm>
          <a:off x="0" y="0"/>
          <a:ext cx="0" cy="0"/>
          <a:chOff x="0" y="0"/>
          <a:chExt cx="0" cy="0"/>
        </a:xfrm>
      </p:grpSpPr>
      <p:grpSp>
        <p:nvGrpSpPr>
          <p:cNvPr id="80" name="Group 8"/>
          <p:cNvGrpSpPr/>
          <p:nvPr/>
        </p:nvGrpSpPr>
        <p:grpSpPr>
          <a:xfrm>
            <a:off x="0" y="-2373"/>
            <a:ext cx="12192001" cy="6867028"/>
            <a:chOff x="0" y="0"/>
            <a:chExt cx="12192000" cy="6867027"/>
          </a:xfrm>
        </p:grpSpPr>
        <p:sp>
          <p:nvSpPr>
            <p:cNvPr id="71"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7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7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7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81"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82"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83" name="Body Level One…"/>
          <p:cNvSpPr txBox="1"/>
          <p:nvPr>
            <p:ph type="body" sz="quarter" idx="1"/>
          </p:nvPr>
        </p:nvSpPr>
        <p:spPr>
          <a:xfrm>
            <a:off x="1154954" y="2603500"/>
            <a:ext cx="4825159" cy="3416302"/>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mparison">
    <p:spTree>
      <p:nvGrpSpPr>
        <p:cNvPr id="1" name=""/>
        <p:cNvGrpSpPr/>
        <p:nvPr/>
      </p:nvGrpSpPr>
      <p:grpSpPr>
        <a:xfrm>
          <a:off x="0" y="0"/>
          <a:ext cx="0" cy="0"/>
          <a:chOff x="0" y="0"/>
          <a:chExt cx="0" cy="0"/>
        </a:xfrm>
      </p:grpSpPr>
      <p:grpSp>
        <p:nvGrpSpPr>
          <p:cNvPr id="100" name="Group 8"/>
          <p:cNvGrpSpPr/>
          <p:nvPr/>
        </p:nvGrpSpPr>
        <p:grpSpPr>
          <a:xfrm>
            <a:off x="0" y="-2373"/>
            <a:ext cx="12192001" cy="6867028"/>
            <a:chOff x="0" y="0"/>
            <a:chExt cx="12192000" cy="6867027"/>
          </a:xfrm>
        </p:grpSpPr>
        <p:sp>
          <p:nvSpPr>
            <p:cNvPr id="91"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9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9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9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01"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02"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103" name="Body Level One…"/>
          <p:cNvSpPr txBox="1"/>
          <p:nvPr>
            <p:ph type="body" sz="quarter" idx="1"/>
          </p:nvPr>
        </p:nvSpPr>
        <p:spPr>
          <a:xfrm>
            <a:off x="1154954" y="2603500"/>
            <a:ext cx="482515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104" name="Text Placeholder 4"/>
          <p:cNvSpPr/>
          <p:nvPr>
            <p:ph type="body" sz="quarter" idx="21"/>
          </p:nvPr>
        </p:nvSpPr>
        <p:spPr>
          <a:xfrm>
            <a:off x="6208712" y="2603499"/>
            <a:ext cx="4825160" cy="576264"/>
          </a:xfrm>
          <a:prstGeom prst="rect">
            <a:avLst/>
          </a:prstGeom>
        </p:spPr>
        <p:txBody>
          <a:bodyPr anchor="b"/>
          <a:lstStyle/>
          <a:p>
            <a:pPr marL="0" indent="0">
              <a:buClrTx/>
              <a:buSzTx/>
              <a:buNone/>
              <a:defRPr sz="2400">
                <a:solidFill>
                  <a:schemeClr val="accent1"/>
                </a:solidFill>
              </a:defRPr>
            </a:pPr>
          </a:p>
        </p:txBody>
      </p:sp>
      <p:sp>
        <p:nvSpPr>
          <p:cNvPr id="1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Only">
    <p:spTree>
      <p:nvGrpSpPr>
        <p:cNvPr id="1" name=""/>
        <p:cNvGrpSpPr/>
        <p:nvPr/>
      </p:nvGrpSpPr>
      <p:grpSpPr>
        <a:xfrm>
          <a:off x="0" y="0"/>
          <a:ext cx="0" cy="0"/>
          <a:chOff x="0" y="0"/>
          <a:chExt cx="0" cy="0"/>
        </a:xfrm>
      </p:grpSpPr>
      <p:grpSp>
        <p:nvGrpSpPr>
          <p:cNvPr id="121" name="Group 8"/>
          <p:cNvGrpSpPr/>
          <p:nvPr/>
        </p:nvGrpSpPr>
        <p:grpSpPr>
          <a:xfrm>
            <a:off x="0" y="-2373"/>
            <a:ext cx="12192001" cy="6867028"/>
            <a:chOff x="0" y="0"/>
            <a:chExt cx="12192000" cy="6867027"/>
          </a:xfrm>
        </p:grpSpPr>
        <p:sp>
          <p:nvSpPr>
            <p:cNvPr id="112"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1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1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2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22"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23"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1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with Caption">
    <p:spTree>
      <p:nvGrpSpPr>
        <p:cNvPr id="1" name=""/>
        <p:cNvGrpSpPr/>
        <p:nvPr/>
      </p:nvGrpSpPr>
      <p:grpSpPr>
        <a:xfrm>
          <a:off x="0" y="0"/>
          <a:ext cx="0" cy="0"/>
          <a:chOff x="0" y="0"/>
          <a:chExt cx="0" cy="0"/>
        </a:xfrm>
      </p:grpSpPr>
      <p:grpSp>
        <p:nvGrpSpPr>
          <p:cNvPr id="148" name="Group 13"/>
          <p:cNvGrpSpPr/>
          <p:nvPr/>
        </p:nvGrpSpPr>
        <p:grpSpPr>
          <a:xfrm>
            <a:off x="0" y="-2373"/>
            <a:ext cx="12192001" cy="6867028"/>
            <a:chOff x="0" y="0"/>
            <a:chExt cx="12192000" cy="6867027"/>
          </a:xfrm>
        </p:grpSpPr>
        <p:sp>
          <p:nvSpPr>
            <p:cNvPr id="138" name="Rectangle 11"/>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39" name="Oval 15"/>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0" name="Oval 16"/>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1" name="Oval 17"/>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2" name="Oval 18"/>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3" name="Oval 19"/>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4" name="Rectangle 7"/>
            <p:cNvSpPr/>
            <p:nvPr/>
          </p:nvSpPr>
          <p:spPr>
            <a:xfrm>
              <a:off x="5713412" y="404538"/>
              <a:ext cx="6055253" cy="6053671"/>
            </a:xfrm>
            <a:prstGeom prst="rect">
              <a:avLst/>
            </a:prstGeom>
            <a:solidFill>
              <a:srgbClr val="FFFFFF"/>
            </a:solidFill>
            <a:ln w="12700" cap="flat">
              <a:noFill/>
              <a:miter lim="400000"/>
            </a:ln>
            <a:effectLst/>
          </p:spPr>
          <p:txBody>
            <a:bodyPr wrap="square" lIns="45719" tIns="45719" rIns="45719" bIns="45719" numCol="1" anchor="t">
              <a:noAutofit/>
            </a:bodyPr>
            <a:lstStyle/>
            <a:p>
              <a:pPr/>
            </a:p>
          </p:txBody>
        </p:sp>
        <p:sp>
          <p:nvSpPr>
            <p:cNvPr id="145" name="Freeform 5"/>
            <p:cNvSpPr/>
            <p:nvPr/>
          </p:nvSpPr>
          <p:spPr>
            <a:xfrm rot="15922489">
              <a:off x="3140486" y="1828449"/>
              <a:ext cx="3299407"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46" name="Freeform 5"/>
            <p:cNvSpPr/>
            <p:nvPr/>
          </p:nvSpPr>
          <p:spPr>
            <a:xfrm rot="16200000">
              <a:off x="2229376" y="2804094"/>
              <a:ext cx="6053672" cy="12545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47"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49" name="Title Text"/>
          <p:cNvSpPr txBox="1"/>
          <p:nvPr>
            <p:ph type="title"/>
          </p:nvPr>
        </p:nvSpPr>
        <p:spPr>
          <a:xfrm>
            <a:off x="1154954" y="1295400"/>
            <a:ext cx="2793159" cy="1600200"/>
          </a:xfrm>
          <a:prstGeom prst="rect">
            <a:avLst/>
          </a:prstGeom>
        </p:spPr>
        <p:txBody>
          <a:bodyPr anchor="b">
            <a:normAutofit fontScale="100000" lnSpcReduction="0"/>
          </a:bodyPr>
          <a:lstStyle>
            <a:lvl1pPr>
              <a:defRPr sz="2400"/>
            </a:lvl1pPr>
          </a:lstStyle>
          <a:p>
            <a:pPr/>
            <a:r>
              <a:t>Title Text</a:t>
            </a:r>
          </a:p>
        </p:txBody>
      </p:sp>
      <p:sp>
        <p:nvSpPr>
          <p:cNvPr id="150" name="Body Level One…"/>
          <p:cNvSpPr txBox="1"/>
          <p:nvPr>
            <p:ph type="body" sz="half" idx="1"/>
          </p:nvPr>
        </p:nvSpPr>
        <p:spPr>
          <a:xfrm>
            <a:off x="5781145" y="1447800"/>
            <a:ext cx="5190066" cy="4572000"/>
          </a:xfrm>
          <a:prstGeom prst="rect">
            <a:avLst/>
          </a:prstGeom>
        </p:spPr>
        <p:txBody>
          <a:bodyPr anchor="ctr"/>
          <a:lstStyle/>
          <a:p>
            <a:pPr/>
            <a:r>
              <a:t>Body Level One</a:t>
            </a:r>
          </a:p>
          <a:p>
            <a:pPr lvl="1"/>
            <a:r>
              <a:t>Body Level Two</a:t>
            </a:r>
          </a:p>
          <a:p>
            <a:pPr lvl="2"/>
            <a:r>
              <a:t>Body Level Three</a:t>
            </a:r>
          </a:p>
          <a:p>
            <a:pPr lvl="3"/>
            <a:r>
              <a:t>Body Level Four</a:t>
            </a:r>
          </a:p>
          <a:p>
            <a:pPr lvl="4"/>
            <a:r>
              <a:t>Body Level Five</a:t>
            </a:r>
          </a:p>
        </p:txBody>
      </p:sp>
      <p:sp>
        <p:nvSpPr>
          <p:cNvPr id="151" name="Text Placeholder 3"/>
          <p:cNvSpPr/>
          <p:nvPr>
            <p:ph type="body" sz="quarter" idx="21"/>
          </p:nvPr>
        </p:nvSpPr>
        <p:spPr>
          <a:xfrm>
            <a:off x="1154954" y="2895600"/>
            <a:ext cx="2793159" cy="3129279"/>
          </a:xfrm>
          <a:prstGeom prst="rect">
            <a:avLst/>
          </a:prstGeom>
        </p:spPr>
        <p:txBody>
          <a:bodyPr/>
          <a:lstStyle/>
          <a:p>
            <a:pPr marL="0" indent="0">
              <a:buClrTx/>
              <a:buSzTx/>
              <a:buNone/>
              <a:defRPr sz="1400">
                <a:solidFill>
                  <a:schemeClr val="accent1"/>
                </a:solidFill>
              </a:defRPr>
            </a:pPr>
          </a:p>
        </p:txBody>
      </p:sp>
      <p:sp>
        <p:nvSpPr>
          <p:cNvPr id="152" name="Rectangle 14"/>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icture with Caption">
    <p:spTree>
      <p:nvGrpSpPr>
        <p:cNvPr id="1" name=""/>
        <p:cNvGrpSpPr/>
        <p:nvPr/>
      </p:nvGrpSpPr>
      <p:grpSpPr>
        <a:xfrm>
          <a:off x="0" y="0"/>
          <a:ext cx="0" cy="0"/>
          <a:chOff x="0" y="0"/>
          <a:chExt cx="0" cy="0"/>
        </a:xfrm>
      </p:grpSpPr>
      <p:grpSp>
        <p:nvGrpSpPr>
          <p:cNvPr id="170" name="Group 19"/>
          <p:cNvGrpSpPr/>
          <p:nvPr/>
        </p:nvGrpSpPr>
        <p:grpSpPr>
          <a:xfrm>
            <a:off x="0" y="-2373"/>
            <a:ext cx="12192001" cy="6867028"/>
            <a:chOff x="0" y="0"/>
            <a:chExt cx="12192000" cy="6867027"/>
          </a:xfrm>
        </p:grpSpPr>
        <p:sp>
          <p:nvSpPr>
            <p:cNvPr id="160" name="Rectangle 11"/>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6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6" name="Rectangle 7"/>
            <p:cNvSpPr/>
            <p:nvPr/>
          </p:nvSpPr>
          <p:spPr>
            <a:xfrm>
              <a:off x="6172200" y="404538"/>
              <a:ext cx="5596466" cy="6053671"/>
            </a:xfrm>
            <a:prstGeom prst="rect">
              <a:avLst/>
            </a:prstGeom>
            <a:solidFill>
              <a:srgbClr val="FFFFFF"/>
            </a:solidFill>
            <a:ln w="12700" cap="flat">
              <a:noFill/>
              <a:miter lim="400000"/>
            </a:ln>
            <a:effectLst/>
          </p:spPr>
          <p:txBody>
            <a:bodyPr wrap="square" lIns="45719" tIns="45719" rIns="45719" bIns="45719" numCol="1" anchor="t">
              <a:noAutofit/>
            </a:bodyPr>
            <a:lstStyle/>
            <a:p>
              <a:pPr/>
            </a:p>
          </p:txBody>
        </p:sp>
        <p:sp>
          <p:nvSpPr>
            <p:cNvPr id="167" name="Freeform 5"/>
            <p:cNvSpPr/>
            <p:nvPr/>
          </p:nvSpPr>
          <p:spPr>
            <a:xfrm rot="16200000">
              <a:off x="3295431" y="2804094"/>
              <a:ext cx="6053672" cy="12545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68" name="Freeform 5"/>
            <p:cNvSpPr/>
            <p:nvPr/>
          </p:nvSpPr>
          <p:spPr>
            <a:xfrm rot="15922489">
              <a:off x="4203595" y="1828449"/>
              <a:ext cx="3299407"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6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71" name="Title Text"/>
          <p:cNvSpPr txBox="1"/>
          <p:nvPr>
            <p:ph type="title"/>
          </p:nvPr>
        </p:nvSpPr>
        <p:spPr>
          <a:xfrm>
            <a:off x="1153906" y="1693331"/>
            <a:ext cx="3860262" cy="1735669"/>
          </a:xfrm>
          <a:prstGeom prst="rect">
            <a:avLst/>
          </a:prstGeom>
        </p:spPr>
        <p:txBody>
          <a:bodyPr anchor="b">
            <a:normAutofit fontScale="100000" lnSpcReduction="0"/>
          </a:bodyPr>
          <a:lstStyle/>
          <a:p>
            <a:pPr/>
            <a:r>
              <a:t>Title Text</a:t>
            </a:r>
          </a:p>
        </p:txBody>
      </p:sp>
      <p:sp>
        <p:nvSpPr>
          <p:cNvPr id="172" name="Picture Placeholder 2"/>
          <p:cNvSpPr/>
          <p:nvPr>
            <p:ph type="pic" sz="quarter" idx="21"/>
          </p:nvPr>
        </p:nvSpPr>
        <p:spPr>
          <a:xfrm>
            <a:off x="6547870" y="1143000"/>
            <a:ext cx="3227194" cy="4572000"/>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173" name="Body Level One…"/>
          <p:cNvSpPr txBox="1"/>
          <p:nvPr>
            <p:ph type="body" sz="quarter" idx="1"/>
          </p:nvPr>
        </p:nvSpPr>
        <p:spPr>
          <a:xfrm>
            <a:off x="1154954" y="3657600"/>
            <a:ext cx="3859214" cy="1371600"/>
          </a:xfrm>
          <a:prstGeom prst="rect">
            <a:avLst/>
          </a:prstGeom>
        </p:spPr>
        <p:txBody>
          <a:bodyPr/>
          <a:lstStyle>
            <a:lvl1pPr marL="0" indent="0">
              <a:buClrTx/>
              <a:buSzTx/>
              <a:buNone/>
              <a:defRPr sz="1400">
                <a:solidFill>
                  <a:schemeClr val="accent1"/>
                </a:solidFill>
              </a:defRPr>
            </a:lvl1pPr>
            <a:lvl2pPr marL="0" indent="457200">
              <a:buClrTx/>
              <a:buSzTx/>
              <a:buNone/>
              <a:defRPr sz="1400">
                <a:solidFill>
                  <a:schemeClr val="accent1"/>
                </a:solidFill>
              </a:defRPr>
            </a:lvl2pPr>
            <a:lvl3pPr marL="0" indent="914400">
              <a:buClrTx/>
              <a:buSzTx/>
              <a:buNone/>
              <a:defRPr sz="1400">
                <a:solidFill>
                  <a:schemeClr val="accent1"/>
                </a:solidFill>
              </a:defRPr>
            </a:lvl3pPr>
            <a:lvl4pPr marL="0" indent="1371600">
              <a:buClrTx/>
              <a:buSzTx/>
              <a:buNone/>
              <a:defRPr sz="1400">
                <a:solidFill>
                  <a:schemeClr val="accent1"/>
                </a:solidFill>
              </a:defRPr>
            </a:lvl4pPr>
            <a:lvl5pPr marL="0" indent="1828800">
              <a:buClrTx/>
              <a:buSzTx/>
              <a:buNone/>
              <a:defRPr sz="1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174" name="Rectangle 13"/>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Rectangle 6"/>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3" name="Slide Number"/>
          <p:cNvSpPr txBox="1"/>
          <p:nvPr>
            <p:ph type="sldNum" sz="quarter" idx="2"/>
          </p:nvPr>
        </p:nvSpPr>
        <p:spPr>
          <a:xfrm>
            <a:off x="10522496" y="540176"/>
            <a:ext cx="498287" cy="523240"/>
          </a:xfrm>
          <a:prstGeom prst="rect">
            <a:avLst/>
          </a:prstGeom>
          <a:ln w="12700">
            <a:miter lim="400000"/>
          </a:ln>
        </p:spPr>
        <p:txBody>
          <a:bodyPr wrap="none" lIns="45719" rIns="45719" anchor="b">
            <a:spAutoFit/>
          </a:bodyPr>
          <a:lstStyle>
            <a:lvl1pPr algn="ctr">
              <a:defRPr sz="2800">
                <a:solidFill>
                  <a:srgbClr val="FFFFFF"/>
                </a:solidFill>
              </a:defRPr>
            </a:lvl1pPr>
          </a:lstStyle>
          <a:p>
            <a:pPr/>
            <a:fld id="{86CB4B4D-7CA3-9044-876B-883B54F8677D}" type="slidenum"/>
          </a:p>
        </p:txBody>
      </p:sp>
      <p:sp>
        <p:nvSpPr>
          <p:cNvPr id="4" name="Title Text"/>
          <p:cNvSpPr txBox="1"/>
          <p:nvPr>
            <p:ph type="title"/>
          </p:nvPr>
        </p:nvSpPr>
        <p:spPr>
          <a:xfrm>
            <a:off x="609600" y="92074"/>
            <a:ext cx="10972800" cy="1508127"/>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Title Text</a:t>
            </a:r>
          </a:p>
        </p:txBody>
      </p:sp>
      <p:sp>
        <p:nvSpPr>
          <p:cNvPr id="5"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1pPr>
      <a:lvl2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2pPr>
      <a:lvl3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3pPr>
      <a:lvl4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4pPr>
      <a:lvl5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5pPr>
      <a:lvl6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6pPr>
      <a:lvl7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7pPr>
      <a:lvl8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8pPr>
      <a:lvl9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9pPr>
    </p:titleStyle>
    <p:bodyStyle>
      <a:lvl1pPr marL="342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1pPr>
      <a:lvl2pPr marL="778668" marR="0" indent="-321468"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2pPr>
      <a:lvl3pPr marL="1208314" marR="0" indent="-293914"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3pPr>
      <a:lvl4pPr marL="1714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4pPr>
      <a:lvl5pPr marL="21717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5pPr>
      <a:lvl6pPr marL="2628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6pPr>
      <a:lvl7pPr marL="30861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7pPr>
      <a:lvl8pPr marL="35433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8pPr>
      <a:lvl9pPr marL="4000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9pPr>
    </p:bodyStyle>
    <p:otherStyle>
      <a:lvl1pPr marL="0" marR="0" indent="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1pPr>
      <a:lvl2pPr marL="0" marR="0" indent="4572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2pPr>
      <a:lvl3pPr marL="0" marR="0" indent="9144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3pPr>
      <a:lvl4pPr marL="0" marR="0" indent="13716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4pPr>
      <a:lvl5pPr marL="0" marR="0" indent="18288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5pPr>
      <a:lvl6pPr marL="0" marR="0" indent="22860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6pPr>
      <a:lvl7pPr marL="0" marR="0" indent="27432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7pPr>
      <a:lvl8pPr marL="0" marR="0" indent="32004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8pPr>
      <a:lvl9pPr marL="0" marR="0" indent="36576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12.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Title 1"/>
          <p:cNvSpPr txBox="1"/>
          <p:nvPr>
            <p:ph type="ctrTitle"/>
          </p:nvPr>
        </p:nvSpPr>
        <p:spPr>
          <a:xfrm>
            <a:off x="1154953" y="2099733"/>
            <a:ext cx="9998469" cy="2677649"/>
          </a:xfrm>
          <a:prstGeom prst="rect">
            <a:avLst/>
          </a:prstGeom>
        </p:spPr>
        <p:txBody>
          <a:bodyPr/>
          <a:lstStyle/>
          <a:p>
            <a:pPr/>
            <a:r>
              <a:t>Conducting an Ill Traveler Risk Assessment – Part II</a:t>
            </a:r>
          </a:p>
        </p:txBody>
      </p:sp>
      <p:sp>
        <p:nvSpPr>
          <p:cNvPr id="337" name="Subtitle 2"/>
          <p:cNvSpPr txBox="1"/>
          <p:nvPr>
            <p:ph type="subTitle" sz="quarter" idx="1"/>
          </p:nvPr>
        </p:nvSpPr>
        <p:spPr>
          <a:xfrm>
            <a:off x="1154954" y="4777378"/>
            <a:ext cx="8825660" cy="1612132"/>
          </a:xfrm>
          <a:prstGeom prst="rect">
            <a:avLst/>
          </a:prstGeom>
        </p:spPr>
        <p:txBody>
          <a:bodyPr/>
          <a:lstStyle/>
          <a:p>
            <a:pPr/>
            <a:r>
              <a:t>Master training program</a:t>
            </a:r>
          </a:p>
          <a:p>
            <a:pPr/>
            <a:r>
              <a:t>[</a:t>
            </a:r>
            <a:r>
              <a:rPr>
                <a:solidFill>
                  <a:srgbClr val="FF0000"/>
                </a:solidFill>
              </a:rPr>
              <a:t>Date</a:t>
            </a:r>
            <a:r>
              <a:t>]</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Title 1"/>
          <p:cNvSpPr txBox="1"/>
          <p:nvPr>
            <p:ph type="title"/>
          </p:nvPr>
        </p:nvSpPr>
        <p:spPr>
          <a:xfrm>
            <a:off x="1154952" y="973667"/>
            <a:ext cx="8761415" cy="706965"/>
          </a:xfrm>
          <a:prstGeom prst="rect">
            <a:avLst/>
          </a:prstGeom>
        </p:spPr>
        <p:txBody>
          <a:bodyPr/>
          <a:lstStyle/>
          <a:p>
            <a:pPr/>
            <a:r>
              <a:t>Measles (continued)</a:t>
            </a:r>
          </a:p>
        </p:txBody>
      </p:sp>
      <p:sp>
        <p:nvSpPr>
          <p:cNvPr id="411" name="Content Placeholder 2"/>
          <p:cNvSpPr txBox="1"/>
          <p:nvPr>
            <p:ph type="body" idx="1"/>
          </p:nvPr>
        </p:nvSpPr>
        <p:spPr>
          <a:xfrm>
            <a:off x="1154954" y="2603500"/>
            <a:ext cx="10187124" cy="3416300"/>
          </a:xfrm>
          <a:prstGeom prst="rect">
            <a:avLst/>
          </a:prstGeom>
        </p:spPr>
        <p:txBody>
          <a:bodyPr/>
          <a:lstStyle/>
          <a:p>
            <a:pPr marL="332613" indent="-332613" defTabSz="443484">
              <a:spcBef>
                <a:spcPts val="900"/>
              </a:spcBef>
              <a:defRPr sz="2328"/>
            </a:pPr>
            <a:r>
              <a:t>Incubation Period to rash onset: 7-21 days (average 14 days)</a:t>
            </a:r>
          </a:p>
          <a:p>
            <a:pPr marL="332613" indent="-332613" defTabSz="443484">
              <a:spcBef>
                <a:spcPts val="900"/>
              </a:spcBef>
              <a:defRPr sz="2328"/>
            </a:pPr>
            <a:r>
              <a:t>Infectivity Period: 4 days before rash </a:t>
            </a:r>
            <a:r>
              <a:rPr>
                <a:solidFill>
                  <a:srgbClr val="000000"/>
                </a:solidFill>
              </a:rPr>
              <a:t>appears until 4 days after rash appears</a:t>
            </a:r>
            <a:endParaRPr>
              <a:solidFill>
                <a:srgbClr val="000000"/>
              </a:solidFill>
            </a:endParaRPr>
          </a:p>
          <a:p>
            <a:pPr marL="332613" indent="-332613" defTabSz="443484">
              <a:spcBef>
                <a:spcPts val="900"/>
              </a:spcBef>
              <a:defRPr sz="2328">
                <a:solidFill>
                  <a:srgbClr val="000000"/>
                </a:solidFill>
              </a:defRPr>
            </a:pPr>
            <a:r>
              <a:t>Vaccine: About 97% protection with two doses of vaccine</a:t>
            </a:r>
          </a:p>
          <a:p>
            <a:pPr marL="332613" indent="-332613" defTabSz="443484">
              <a:spcBef>
                <a:spcPts val="900"/>
              </a:spcBef>
              <a:defRPr sz="2328">
                <a:solidFill>
                  <a:srgbClr val="000000"/>
                </a:solidFill>
              </a:defRPr>
            </a:pPr>
            <a:r>
              <a:t>Transmission: Via a person coming in direct contact with infectious droplets OR via airborne spread when infected person coughs or sneezes</a:t>
            </a:r>
          </a:p>
          <a:p>
            <a:pPr lvl="1" marL="720661" indent="-277177" defTabSz="443484">
              <a:spcBef>
                <a:spcPts val="900"/>
              </a:spcBef>
              <a:defRPr sz="1940">
                <a:solidFill>
                  <a:srgbClr val="000000"/>
                </a:solidFill>
              </a:defRPr>
            </a:pPr>
            <a:r>
              <a:t>One of the most contagious of all infectious diseases</a:t>
            </a:r>
          </a:p>
        </p:txBody>
      </p:sp>
      <p:sp>
        <p:nvSpPr>
          <p:cNvPr id="412"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Title 1"/>
          <p:cNvSpPr txBox="1"/>
          <p:nvPr>
            <p:ph type="title"/>
          </p:nvPr>
        </p:nvSpPr>
        <p:spPr>
          <a:xfrm>
            <a:off x="1154952" y="973667"/>
            <a:ext cx="8761415" cy="706965"/>
          </a:xfrm>
          <a:prstGeom prst="rect">
            <a:avLst/>
          </a:prstGeom>
        </p:spPr>
        <p:txBody>
          <a:bodyPr/>
          <a:lstStyle>
            <a:lvl1pPr>
              <a:defRPr>
                <a:solidFill>
                  <a:srgbClr val="FFFFFF"/>
                </a:solidFill>
              </a:defRPr>
            </a:lvl1pPr>
          </a:lstStyle>
          <a:p>
            <a:pPr/>
            <a:r>
              <a:t>Bacterial Meningitis </a:t>
            </a:r>
          </a:p>
        </p:txBody>
      </p:sp>
      <p:sp>
        <p:nvSpPr>
          <p:cNvPr id="417" name="Content Placeholder 2"/>
          <p:cNvSpPr txBox="1"/>
          <p:nvPr>
            <p:ph type="body" sz="half" idx="1"/>
          </p:nvPr>
        </p:nvSpPr>
        <p:spPr>
          <a:xfrm>
            <a:off x="87924" y="2057398"/>
            <a:ext cx="6427179" cy="4496901"/>
          </a:xfrm>
          <a:prstGeom prst="rect">
            <a:avLst/>
          </a:prstGeom>
        </p:spPr>
        <p:txBody>
          <a:bodyPr/>
          <a:lstStyle/>
          <a:p>
            <a:pPr>
              <a:defRPr sz="2000"/>
            </a:pPr>
            <a:r>
              <a:t>Signs and symptoms:</a:t>
            </a:r>
          </a:p>
          <a:p>
            <a:pPr lvl="1" marL="742950" indent="-285750"/>
            <a:r>
              <a:t>Sudden </a:t>
            </a:r>
            <a:r>
              <a:rPr>
                <a:solidFill>
                  <a:srgbClr val="000000"/>
                </a:solidFill>
              </a:rPr>
              <a:t>onset of fever </a:t>
            </a:r>
            <a:endParaRPr sz="1600"/>
          </a:p>
          <a:p>
            <a:pPr lvl="1" marL="742950" indent="-285750">
              <a:defRPr>
                <a:solidFill>
                  <a:srgbClr val="000000"/>
                </a:solidFill>
              </a:defRPr>
            </a:pPr>
            <a:r>
              <a:t>Headache</a:t>
            </a:r>
            <a:endParaRPr sz="1600"/>
          </a:p>
          <a:p>
            <a:pPr lvl="1" marL="742950" indent="-285750">
              <a:defRPr>
                <a:solidFill>
                  <a:srgbClr val="000000"/>
                </a:solidFill>
              </a:defRPr>
            </a:pPr>
            <a:r>
              <a:t>Stiff neck</a:t>
            </a:r>
            <a:endParaRPr sz="1600"/>
          </a:p>
          <a:p>
            <a:pPr lvl="1" marL="742950" indent="-285750">
              <a:defRPr>
                <a:solidFill>
                  <a:srgbClr val="000000"/>
                </a:solidFill>
              </a:defRPr>
            </a:pPr>
            <a:r>
              <a:t>Nausea and vomiting (possible)</a:t>
            </a:r>
            <a:endParaRPr sz="1600"/>
          </a:p>
          <a:p>
            <a:pPr lvl="1" marL="742950" indent="-285750">
              <a:defRPr>
                <a:solidFill>
                  <a:srgbClr val="000000"/>
                </a:solidFill>
              </a:defRPr>
            </a:pPr>
            <a:r>
              <a:t>Increased sensitivity to light</a:t>
            </a:r>
            <a:endParaRPr sz="1600"/>
          </a:p>
          <a:p>
            <a:pPr lvl="1" marL="742950" indent="-285750">
              <a:defRPr>
                <a:solidFill>
                  <a:srgbClr val="000000"/>
                </a:solidFill>
              </a:defRPr>
            </a:pPr>
            <a:r>
              <a:t>Severe: seizures, coma</a:t>
            </a:r>
            <a:endParaRPr sz="1600"/>
          </a:p>
          <a:p>
            <a:pPr>
              <a:defRPr sz="2000">
                <a:solidFill>
                  <a:srgbClr val="000000"/>
                </a:solidFill>
              </a:defRPr>
            </a:pPr>
            <a:r>
              <a:t>Incubation period: 2-10 days (usually 3-7)</a:t>
            </a:r>
          </a:p>
          <a:p>
            <a:pPr>
              <a:defRPr sz="2000">
                <a:solidFill>
                  <a:srgbClr val="000000"/>
                </a:solidFill>
              </a:defRPr>
            </a:pPr>
            <a:r>
              <a:t>Vaccine (some bacterial meningitis)</a:t>
            </a:r>
          </a:p>
          <a:p>
            <a:pPr>
              <a:defRPr sz="2000">
                <a:solidFill>
                  <a:srgbClr val="000000"/>
                </a:solidFill>
              </a:defRPr>
            </a:pPr>
            <a:r>
              <a:t>Transmission: person to person, usually by </a:t>
            </a:r>
            <a:r>
              <a:rPr>
                <a:solidFill>
                  <a:srgbClr val="404040"/>
                </a:solidFill>
              </a:rPr>
              <a:t>sharing saliva or spit with each other (coughing, kissing) </a:t>
            </a:r>
          </a:p>
        </p:txBody>
      </p:sp>
      <p:sp>
        <p:nvSpPr>
          <p:cNvPr id="418"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19" name="Picture 4" descr="Picture 4"/>
          <p:cNvPicPr>
            <a:picLocks noChangeAspect="1"/>
          </p:cNvPicPr>
          <p:nvPr/>
        </p:nvPicPr>
        <p:blipFill>
          <a:blip r:embed="rId3">
            <a:extLst/>
          </a:blip>
          <a:stretch>
            <a:fillRect/>
          </a:stretch>
        </p:blipFill>
        <p:spPr>
          <a:xfrm>
            <a:off x="6101862" y="2360764"/>
            <a:ext cx="5817795" cy="3385357"/>
          </a:xfrm>
          <a:prstGeom prst="rect">
            <a:avLst/>
          </a:prstGeom>
          <a:ln w="12700">
            <a:miter lim="400000"/>
          </a:ln>
        </p:spPr>
      </p:pic>
      <p:sp>
        <p:nvSpPr>
          <p:cNvPr id="420" name="TextBox 5"/>
          <p:cNvSpPr txBox="1"/>
          <p:nvPr/>
        </p:nvSpPr>
        <p:spPr>
          <a:xfrm>
            <a:off x="6798211" y="5746120"/>
            <a:ext cx="4510305"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Meningococcal meningitis distribution map (Credit: WHO)</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4" name="Title 1"/>
          <p:cNvSpPr txBox="1"/>
          <p:nvPr>
            <p:ph type="title"/>
          </p:nvPr>
        </p:nvSpPr>
        <p:spPr>
          <a:xfrm>
            <a:off x="1154952" y="973667"/>
            <a:ext cx="8761415" cy="706965"/>
          </a:xfrm>
          <a:prstGeom prst="rect">
            <a:avLst/>
          </a:prstGeom>
        </p:spPr>
        <p:txBody>
          <a:bodyPr/>
          <a:lstStyle>
            <a:lvl1pPr defTabSz="434340">
              <a:defRPr sz="3420"/>
            </a:lvl1pPr>
          </a:lstStyle>
          <a:p>
            <a:pPr/>
            <a:r>
              <a:t>Middle East Respiratory Syndrome (MERS)</a:t>
            </a:r>
          </a:p>
        </p:txBody>
      </p:sp>
      <p:sp>
        <p:nvSpPr>
          <p:cNvPr id="425"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26" name="Content Placeholder 2"/>
          <p:cNvSpPr txBox="1"/>
          <p:nvPr>
            <p:ph type="body" sz="half" idx="1"/>
          </p:nvPr>
        </p:nvSpPr>
        <p:spPr>
          <a:xfrm>
            <a:off x="6080331" y="2244629"/>
            <a:ext cx="6111669" cy="4507862"/>
          </a:xfrm>
          <a:prstGeom prst="rect">
            <a:avLst/>
          </a:prstGeom>
        </p:spPr>
        <p:txBody>
          <a:bodyPr/>
          <a:lstStyle/>
          <a:p>
            <a:pPr marL="332613" indent="-332613" defTabSz="443484">
              <a:spcBef>
                <a:spcPts val="900"/>
              </a:spcBef>
              <a:defRPr sz="2134"/>
            </a:pPr>
            <a:r>
              <a:t>Signs and symptoms:</a:t>
            </a:r>
          </a:p>
          <a:p>
            <a:pPr lvl="1" marL="720661" indent="-277177" defTabSz="443484">
              <a:spcBef>
                <a:spcPts val="900"/>
              </a:spcBef>
              <a:defRPr sz="1843"/>
            </a:pPr>
            <a:r>
              <a:t>Severe acute respiratory illness including:</a:t>
            </a:r>
            <a:endParaRPr sz="1552"/>
          </a:p>
          <a:p>
            <a:pPr lvl="1" marL="720661" indent="-277177" defTabSz="443484">
              <a:spcBef>
                <a:spcPts val="900"/>
              </a:spcBef>
              <a:defRPr sz="2134"/>
            </a:pPr>
          </a:p>
          <a:p>
            <a:pPr lvl="1" marL="0" indent="443484" defTabSz="443484">
              <a:spcBef>
                <a:spcPts val="900"/>
              </a:spcBef>
              <a:buSzTx/>
              <a:buFont typeface="Wingdings 3"/>
              <a:buNone/>
              <a:defRPr sz="2134"/>
            </a:pPr>
          </a:p>
          <a:p>
            <a:pPr marL="332613" indent="-332613" defTabSz="443484">
              <a:spcBef>
                <a:spcPts val="900"/>
              </a:spcBef>
              <a:defRPr sz="2134"/>
            </a:pPr>
            <a:r>
              <a:t>Mortality rate: 30-40%</a:t>
            </a:r>
          </a:p>
          <a:p>
            <a:pPr marL="332613" indent="-332613" defTabSz="443484">
              <a:spcBef>
                <a:spcPts val="900"/>
              </a:spcBef>
              <a:defRPr sz="2134"/>
            </a:pPr>
            <a:r>
              <a:t>Incubation period: 2-14 days (</a:t>
            </a:r>
            <a:r>
              <a:rPr>
                <a:solidFill>
                  <a:srgbClr val="000000"/>
                </a:solidFill>
              </a:rPr>
              <a:t>usually </a:t>
            </a:r>
            <a:r>
              <a:t>5-6 days)</a:t>
            </a:r>
          </a:p>
          <a:p>
            <a:pPr marL="332613" indent="-332613" defTabSz="443484">
              <a:spcBef>
                <a:spcPts val="900"/>
              </a:spcBef>
              <a:defRPr sz="2134"/>
            </a:pPr>
            <a:r>
              <a:t>Transmission: person to person through contact with respiratory secretions (e.g. coughing) OR potential direct contact with camels</a:t>
            </a:r>
          </a:p>
        </p:txBody>
      </p:sp>
      <p:pic>
        <p:nvPicPr>
          <p:cNvPr id="427" name="Picture 5" descr="Picture 5"/>
          <p:cNvPicPr>
            <a:picLocks noChangeAspect="1"/>
          </p:cNvPicPr>
          <p:nvPr/>
        </p:nvPicPr>
        <p:blipFill>
          <a:blip r:embed="rId3">
            <a:extLst/>
          </a:blip>
          <a:stretch>
            <a:fillRect/>
          </a:stretch>
        </p:blipFill>
        <p:spPr>
          <a:xfrm>
            <a:off x="320798" y="2371725"/>
            <a:ext cx="5666333" cy="3242499"/>
          </a:xfrm>
          <a:prstGeom prst="rect">
            <a:avLst/>
          </a:prstGeom>
          <a:ln w="12700">
            <a:miter lim="400000"/>
          </a:ln>
        </p:spPr>
      </p:pic>
      <p:pic>
        <p:nvPicPr>
          <p:cNvPr id="428" name="Picture 6" descr="Picture 6"/>
          <p:cNvPicPr>
            <a:picLocks noChangeAspect="1"/>
          </p:cNvPicPr>
          <p:nvPr/>
        </p:nvPicPr>
        <p:blipFill>
          <a:blip r:embed="rId4">
            <a:extLst/>
          </a:blip>
          <a:stretch>
            <a:fillRect/>
          </a:stretch>
        </p:blipFill>
        <p:spPr>
          <a:xfrm>
            <a:off x="548813" y="4318639"/>
            <a:ext cx="851640" cy="773770"/>
          </a:xfrm>
          <a:prstGeom prst="rect">
            <a:avLst/>
          </a:prstGeom>
          <a:ln w="12700">
            <a:miter lim="400000"/>
          </a:ln>
        </p:spPr>
      </p:pic>
      <p:sp>
        <p:nvSpPr>
          <p:cNvPr id="429" name="TextBox 7"/>
          <p:cNvSpPr txBox="1"/>
          <p:nvPr/>
        </p:nvSpPr>
        <p:spPr>
          <a:xfrm>
            <a:off x="1020353" y="5705854"/>
            <a:ext cx="3906586" cy="34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MERS distribution map (Credit: WHO)</a:t>
            </a:r>
          </a:p>
        </p:txBody>
      </p:sp>
      <p:sp>
        <p:nvSpPr>
          <p:cNvPr id="430" name="Content Placeholder 2"/>
          <p:cNvSpPr txBox="1"/>
          <p:nvPr/>
        </p:nvSpPr>
        <p:spPr>
          <a:xfrm>
            <a:off x="5833951" y="3053878"/>
            <a:ext cx="5598199" cy="4507861"/>
          </a:xfrm>
          <a:prstGeom prst="rect">
            <a:avLst/>
          </a:prstGeom>
          <a:ln w="12700">
            <a:miter lim="400000"/>
          </a:ln>
          <a:extLst>
            <a:ext uri="{C572A759-6A51-4108-AA02-DFA0A04FC94B}">
              <ma14:wrappingTextBoxFlag xmlns:ma14="http://schemas.microsoft.com/office/mac/drawingml/2011/main" val="1"/>
            </a:ext>
          </a:extLst>
        </p:spPr>
        <p:txBody>
          <a:bodyPr lIns="45719" rIns="45719" numCol="2"/>
          <a:lstStyle/>
          <a:p>
            <a:pPr lvl="2" marL="1143000" indent="-228600">
              <a:spcBef>
                <a:spcPts val="1000"/>
              </a:spcBef>
              <a:buClr>
                <a:schemeClr val="accent1"/>
              </a:buClr>
              <a:buSzPct val="80000"/>
              <a:buChar char=""/>
              <a:defRPr sz="1900">
                <a:solidFill>
                  <a:srgbClr val="404040"/>
                </a:solidFill>
              </a:defRPr>
            </a:pPr>
            <a:r>
              <a:t>Fever</a:t>
            </a:r>
            <a:endParaRPr sz="1400"/>
          </a:p>
          <a:p>
            <a:pPr lvl="2" marL="1143000" indent="-228600">
              <a:spcBef>
                <a:spcPts val="1000"/>
              </a:spcBef>
              <a:buClr>
                <a:schemeClr val="accent1"/>
              </a:buClr>
              <a:buSzPct val="80000"/>
              <a:buChar char=""/>
              <a:defRPr sz="1900">
                <a:solidFill>
                  <a:srgbClr val="404040"/>
                </a:solidFill>
              </a:defRPr>
            </a:pPr>
            <a:r>
              <a:t>Shortness of breath</a:t>
            </a:r>
            <a:endParaRPr sz="1400"/>
          </a:p>
          <a:p>
            <a:pPr lvl="2" marL="1143000" indent="-228600">
              <a:spcBef>
                <a:spcPts val="1000"/>
              </a:spcBef>
              <a:buClr>
                <a:schemeClr val="accent1"/>
              </a:buClr>
              <a:buSzPct val="80000"/>
              <a:buChar char=""/>
              <a:defRPr sz="1900">
                <a:solidFill>
                  <a:srgbClr val="404040"/>
                </a:solidFill>
              </a:defRPr>
            </a:pPr>
          </a:p>
          <a:p>
            <a:pPr lvl="2">
              <a:spcBef>
                <a:spcPts val="1000"/>
              </a:spcBef>
              <a:defRPr sz="1900">
                <a:solidFill>
                  <a:srgbClr val="404040"/>
                </a:solidFill>
              </a:defRPr>
            </a:pPr>
          </a:p>
          <a:p>
            <a:pPr lvl="2" marL="1143000" indent="-228600">
              <a:spcBef>
                <a:spcPts val="1000"/>
              </a:spcBef>
              <a:buClr>
                <a:schemeClr val="accent1"/>
              </a:buClr>
              <a:buSzPct val="80000"/>
              <a:buChar char=""/>
              <a:defRPr sz="1900">
                <a:solidFill>
                  <a:srgbClr val="404040"/>
                </a:solidFill>
              </a:defRPr>
            </a:pPr>
          </a:p>
          <a:p>
            <a:pPr lvl="2" marL="1143000" indent="-228600">
              <a:spcBef>
                <a:spcPts val="1000"/>
              </a:spcBef>
              <a:buClr>
                <a:schemeClr val="accent1"/>
              </a:buClr>
              <a:buSzPct val="80000"/>
              <a:buChar char=""/>
              <a:defRPr sz="1900">
                <a:solidFill>
                  <a:srgbClr val="404040"/>
                </a:solidFill>
              </a:defRPr>
            </a:pPr>
          </a:p>
          <a:p>
            <a:pPr lvl="2" marL="1143000" indent="-228600">
              <a:spcBef>
                <a:spcPts val="1000"/>
              </a:spcBef>
              <a:buClr>
                <a:schemeClr val="accent1"/>
              </a:buClr>
              <a:buSzPct val="80000"/>
              <a:buChar char=""/>
              <a:defRPr sz="1900">
                <a:solidFill>
                  <a:srgbClr val="404040"/>
                </a:solidFill>
              </a:defRPr>
            </a:pPr>
          </a:p>
          <a:p>
            <a:pPr lvl="2" marL="1143000" indent="-228600">
              <a:spcBef>
                <a:spcPts val="1000"/>
              </a:spcBef>
              <a:buClr>
                <a:schemeClr val="accent1"/>
              </a:buClr>
              <a:buSzPct val="80000"/>
              <a:buChar char=""/>
              <a:defRPr sz="1900">
                <a:solidFill>
                  <a:srgbClr val="404040"/>
                </a:solidFill>
              </a:defRPr>
            </a:pPr>
          </a:p>
          <a:p>
            <a:pPr lvl="2" marL="1143000" indent="-228600">
              <a:spcBef>
                <a:spcPts val="1000"/>
              </a:spcBef>
              <a:buClr>
                <a:schemeClr val="accent1"/>
              </a:buClr>
              <a:buSzPct val="80000"/>
              <a:buChar char=""/>
              <a:defRPr sz="1900">
                <a:solidFill>
                  <a:srgbClr val="404040"/>
                </a:solidFill>
              </a:defRPr>
            </a:pPr>
          </a:p>
          <a:p>
            <a:pPr lvl="2" marL="1143000" indent="-228600">
              <a:spcBef>
                <a:spcPts val="1000"/>
              </a:spcBef>
              <a:buClr>
                <a:schemeClr val="accent1"/>
              </a:buClr>
              <a:buSzPct val="80000"/>
              <a:buChar char=""/>
              <a:defRPr sz="1900">
                <a:solidFill>
                  <a:srgbClr val="404040"/>
                </a:solidFill>
              </a:defRPr>
            </a:pPr>
          </a:p>
          <a:p>
            <a:pPr lvl="2" marL="1143000" indent="-228600">
              <a:spcBef>
                <a:spcPts val="1000"/>
              </a:spcBef>
              <a:buClr>
                <a:schemeClr val="accent1"/>
              </a:buClr>
              <a:buSzPct val="80000"/>
              <a:buChar char=""/>
              <a:defRPr sz="1900">
                <a:solidFill>
                  <a:srgbClr val="404040"/>
                </a:solidFill>
              </a:defRPr>
            </a:pPr>
            <a:r>
              <a:t>Cough</a:t>
            </a:r>
            <a:endParaRPr sz="1400"/>
          </a:p>
          <a:p>
            <a:pPr marL="342899" indent="-342899">
              <a:spcBef>
                <a:spcPts val="1000"/>
              </a:spcBef>
              <a:buClr>
                <a:schemeClr val="accent1"/>
              </a:buClr>
              <a:buSzPct val="80000"/>
              <a:buChar char=""/>
              <a:defRPr sz="1900">
                <a:solidFill>
                  <a:srgbClr val="404040"/>
                </a:solidFill>
              </a:defRPr>
            </a:pP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4" name="Title 1"/>
          <p:cNvSpPr txBox="1"/>
          <p:nvPr>
            <p:ph type="title"/>
          </p:nvPr>
        </p:nvSpPr>
        <p:spPr>
          <a:xfrm>
            <a:off x="1154952" y="973667"/>
            <a:ext cx="8761415" cy="706965"/>
          </a:xfrm>
          <a:prstGeom prst="rect">
            <a:avLst/>
          </a:prstGeom>
        </p:spPr>
        <p:txBody>
          <a:bodyPr/>
          <a:lstStyle/>
          <a:p>
            <a:pPr/>
            <a:r>
              <a:t>Tuberculosis (TB)</a:t>
            </a:r>
          </a:p>
        </p:txBody>
      </p:sp>
      <p:sp>
        <p:nvSpPr>
          <p:cNvPr id="435"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36" name="Content Placeholder 2"/>
          <p:cNvSpPr txBox="1"/>
          <p:nvPr>
            <p:ph type="body" sz="half" idx="1"/>
          </p:nvPr>
        </p:nvSpPr>
        <p:spPr>
          <a:xfrm>
            <a:off x="5785337" y="2329643"/>
            <a:ext cx="6406662" cy="4433108"/>
          </a:xfrm>
          <a:prstGeom prst="rect">
            <a:avLst/>
          </a:prstGeom>
        </p:spPr>
        <p:txBody>
          <a:bodyPr/>
          <a:lstStyle/>
          <a:p>
            <a:pPr/>
            <a:r>
              <a:t>Only 5-10% of those infected ever progress to active TB </a:t>
            </a:r>
            <a:r>
              <a:rPr>
                <a:solidFill>
                  <a:srgbClr val="000000"/>
                </a:solidFill>
              </a:rPr>
              <a:t>disease; only active TB disease is infecti</a:t>
            </a:r>
            <a:r>
              <a:t>ous</a:t>
            </a:r>
          </a:p>
          <a:p>
            <a:pPr/>
            <a:r>
              <a:t>Co-infection with HIV is common</a:t>
            </a:r>
          </a:p>
          <a:p>
            <a:pPr/>
            <a:r>
              <a:t>Signs and symptoms of active TB:</a:t>
            </a:r>
          </a:p>
          <a:p>
            <a:pPr/>
          </a:p>
          <a:p>
            <a:pPr/>
          </a:p>
          <a:p>
            <a:pPr/>
          </a:p>
          <a:p>
            <a:pPr/>
          </a:p>
          <a:p>
            <a:pPr/>
            <a:r>
              <a:t>Incubation period: </a:t>
            </a:r>
            <a:r>
              <a:rPr>
                <a:solidFill>
                  <a:srgbClr val="000000"/>
                </a:solidFill>
              </a:rPr>
              <a:t>Weeks to years</a:t>
            </a:r>
            <a:endParaRPr>
              <a:solidFill>
                <a:srgbClr val="000000"/>
              </a:solidFill>
            </a:endParaRPr>
          </a:p>
          <a:p>
            <a:pPr/>
            <a:r>
              <a:t>Transmission: person to person through respiratory droplet spread (coughing, singing, etc.)</a:t>
            </a:r>
          </a:p>
        </p:txBody>
      </p:sp>
      <p:pic>
        <p:nvPicPr>
          <p:cNvPr id="437" name="Picture 6" descr="Picture 6"/>
          <p:cNvPicPr>
            <a:picLocks noChangeAspect="1"/>
          </p:cNvPicPr>
          <p:nvPr/>
        </p:nvPicPr>
        <p:blipFill>
          <a:blip r:embed="rId3">
            <a:extLst/>
          </a:blip>
          <a:stretch>
            <a:fillRect/>
          </a:stretch>
        </p:blipFill>
        <p:spPr>
          <a:xfrm>
            <a:off x="190792" y="2329644"/>
            <a:ext cx="5724027" cy="3264816"/>
          </a:xfrm>
          <a:prstGeom prst="rect">
            <a:avLst/>
          </a:prstGeom>
          <a:ln w="12700">
            <a:miter lim="400000"/>
          </a:ln>
        </p:spPr>
      </p:pic>
      <p:sp>
        <p:nvSpPr>
          <p:cNvPr id="438" name="TextBox 7"/>
          <p:cNvSpPr txBox="1"/>
          <p:nvPr/>
        </p:nvSpPr>
        <p:spPr>
          <a:xfrm>
            <a:off x="-107734" y="5594458"/>
            <a:ext cx="5976834" cy="34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TB Distribution Map (Credit: WHO)</a:t>
            </a:r>
          </a:p>
        </p:txBody>
      </p:sp>
      <p:sp>
        <p:nvSpPr>
          <p:cNvPr id="439" name="Content Placeholder 2"/>
          <p:cNvSpPr txBox="1"/>
          <p:nvPr/>
        </p:nvSpPr>
        <p:spPr>
          <a:xfrm>
            <a:off x="5960538" y="3767259"/>
            <a:ext cx="5537836" cy="4433108"/>
          </a:xfrm>
          <a:prstGeom prst="rect">
            <a:avLst/>
          </a:prstGeom>
          <a:ln w="12700">
            <a:miter lim="400000"/>
          </a:ln>
          <a:extLst>
            <a:ext uri="{C572A759-6A51-4108-AA02-DFA0A04FC94B}">
              <ma14:wrappingTextBoxFlag xmlns:ma14="http://schemas.microsoft.com/office/mac/drawingml/2011/main" val="1"/>
            </a:ext>
          </a:extLst>
        </p:spPr>
        <p:txBody>
          <a:bodyPr lIns="45719" rIns="45719" numCol="2"/>
          <a:lstStyle/>
          <a:p>
            <a:pPr lvl="1" marL="742950" indent="-285750">
              <a:spcBef>
                <a:spcPts val="1000"/>
              </a:spcBef>
              <a:buClr>
                <a:schemeClr val="accent1"/>
              </a:buClr>
              <a:buSzPct val="80000"/>
              <a:buChar char=""/>
              <a:defRPr sz="1600"/>
            </a:pPr>
            <a:r>
              <a:t>Weakness</a:t>
            </a:r>
            <a:endParaRPr>
              <a:solidFill>
                <a:srgbClr val="404040"/>
              </a:solidFill>
            </a:endParaRPr>
          </a:p>
          <a:p>
            <a:pPr lvl="1" marL="742950" indent="-285750">
              <a:spcBef>
                <a:spcPts val="1000"/>
              </a:spcBef>
              <a:buClr>
                <a:schemeClr val="accent1"/>
              </a:buClr>
              <a:buSzPct val="80000"/>
              <a:buChar char=""/>
              <a:defRPr sz="1600"/>
            </a:pPr>
            <a:r>
              <a:t>Weight loss</a:t>
            </a:r>
            <a:endParaRPr>
              <a:solidFill>
                <a:srgbClr val="404040"/>
              </a:solidFill>
            </a:endParaRPr>
          </a:p>
          <a:p>
            <a:pPr lvl="1" marL="742950" indent="-285750">
              <a:spcBef>
                <a:spcPts val="1000"/>
              </a:spcBef>
              <a:buClr>
                <a:schemeClr val="accent1"/>
              </a:buClr>
              <a:buSzPct val="80000"/>
              <a:buChar char=""/>
              <a:defRPr sz="1600"/>
            </a:pPr>
            <a:r>
              <a:t>Fever</a:t>
            </a:r>
            <a:endParaRPr>
              <a:solidFill>
                <a:srgbClr val="404040"/>
              </a:solidFill>
            </a:endParaRPr>
          </a:p>
          <a:p>
            <a:pPr lvl="1" marL="742950" indent="-285750">
              <a:spcBef>
                <a:spcPts val="1000"/>
              </a:spcBef>
              <a:buClr>
                <a:schemeClr val="accent1"/>
              </a:buClr>
              <a:buSzPct val="80000"/>
              <a:buChar char=""/>
              <a:defRPr sz="1600"/>
            </a:pPr>
            <a:r>
              <a:t>Night sweats</a:t>
            </a:r>
            <a:endParaRPr>
              <a:solidFill>
                <a:srgbClr val="404040"/>
              </a:solidFill>
            </a:endParaR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p>
          <a:p>
            <a:pPr lvl="1" marL="742950" indent="-285750">
              <a:spcBef>
                <a:spcPts val="1000"/>
              </a:spcBef>
              <a:buClr>
                <a:schemeClr val="accent1"/>
              </a:buClr>
              <a:buSzPct val="80000"/>
              <a:buChar char=""/>
              <a:defRPr sz="1600"/>
            </a:pPr>
            <a:r>
              <a:t>Hemoptysis (coughing up blood)</a:t>
            </a:r>
            <a:endParaRPr>
              <a:solidFill>
                <a:srgbClr val="404040"/>
              </a:solidFill>
            </a:endParaRPr>
          </a:p>
          <a:p>
            <a:pPr lvl="1" marL="742950" indent="-285750">
              <a:spcBef>
                <a:spcPts val="1000"/>
              </a:spcBef>
              <a:buClr>
                <a:schemeClr val="accent1"/>
              </a:buClr>
              <a:buSzPct val="80000"/>
              <a:buChar char=""/>
              <a:defRPr sz="1600"/>
            </a:pPr>
            <a:r>
              <a:t>Chest pain</a:t>
            </a:r>
            <a:endParaRPr>
              <a:solidFill>
                <a:srgbClr val="404040"/>
              </a:solidFill>
            </a:endParaRPr>
          </a:p>
          <a:p>
            <a:pPr marL="342900" indent="-342900">
              <a:spcBef>
                <a:spcPts val="1000"/>
              </a:spcBef>
              <a:buClr>
                <a:schemeClr val="accent1"/>
              </a:buClr>
              <a:buSzPct val="80000"/>
              <a:buChar char=""/>
            </a:pP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3" name="Title 1"/>
          <p:cNvSpPr txBox="1"/>
          <p:nvPr>
            <p:ph type="title"/>
          </p:nvPr>
        </p:nvSpPr>
        <p:spPr>
          <a:xfrm>
            <a:off x="1154952" y="973667"/>
            <a:ext cx="8761415" cy="706965"/>
          </a:xfrm>
          <a:prstGeom prst="rect">
            <a:avLst/>
          </a:prstGeom>
        </p:spPr>
        <p:txBody>
          <a:bodyPr/>
          <a:lstStyle/>
          <a:p>
            <a:pPr/>
            <a:r>
              <a:t>Yellow fever</a:t>
            </a:r>
          </a:p>
        </p:txBody>
      </p:sp>
      <p:sp>
        <p:nvSpPr>
          <p:cNvPr id="444"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45" name="Content Placeholder 2"/>
          <p:cNvSpPr txBox="1"/>
          <p:nvPr>
            <p:ph type="body" idx="1"/>
          </p:nvPr>
        </p:nvSpPr>
        <p:spPr>
          <a:xfrm>
            <a:off x="263769" y="2031552"/>
            <a:ext cx="6172200" cy="7419649"/>
          </a:xfrm>
          <a:prstGeom prst="rect">
            <a:avLst/>
          </a:prstGeom>
        </p:spPr>
        <p:txBody>
          <a:bodyPr/>
          <a:lstStyle/>
          <a:p>
            <a:pPr>
              <a:defRPr sz="2000"/>
            </a:pPr>
            <a:r>
              <a:t>Signs and symptoms:</a:t>
            </a:r>
          </a:p>
          <a:p>
            <a:pPr lvl="1" marL="742950" indent="-285750">
              <a:defRPr sz="2000"/>
            </a:pPr>
          </a:p>
          <a:p>
            <a:pPr lvl="1" marL="0" indent="457200">
              <a:buSzTx/>
              <a:buFont typeface="Wingdings 3"/>
              <a:buNone/>
              <a:defRPr sz="2000"/>
            </a:pPr>
          </a:p>
          <a:p>
            <a:pPr>
              <a:defRPr sz="2000"/>
            </a:pPr>
          </a:p>
          <a:p>
            <a:pPr>
              <a:spcBef>
                <a:spcPts val="0"/>
              </a:spcBef>
              <a:defRPr sz="2000"/>
            </a:pPr>
          </a:p>
          <a:p>
            <a:pPr>
              <a:spcBef>
                <a:spcPts val="0"/>
              </a:spcBef>
              <a:defRPr sz="2000"/>
            </a:pPr>
            <a:r>
              <a:t>1 out of 7 people will experience initial recovery followed by severe symptoms: high fever, yellow skin, bleeding, and organ failure</a:t>
            </a:r>
          </a:p>
          <a:p>
            <a:pPr>
              <a:defRPr sz="2000"/>
            </a:pPr>
            <a:r>
              <a:t>Incubation period: 3-6 days</a:t>
            </a:r>
          </a:p>
          <a:p>
            <a:pPr>
              <a:defRPr sz="2000">
                <a:solidFill>
                  <a:srgbClr val="000000"/>
                </a:solidFill>
              </a:defRPr>
            </a:pPr>
            <a:r>
              <a:t>Vaccine: Lifelong protection in most people after single dose</a:t>
            </a:r>
          </a:p>
          <a:p>
            <a:pPr>
              <a:defRPr sz="2000"/>
            </a:pPr>
            <a:r>
              <a:t>Transmission: Mosquito-borne; bite of Aedes aegypti mosquito</a:t>
            </a:r>
          </a:p>
        </p:txBody>
      </p:sp>
      <p:pic>
        <p:nvPicPr>
          <p:cNvPr id="446" name="Picture 5" descr="Picture 5"/>
          <p:cNvPicPr>
            <a:picLocks noChangeAspect="1"/>
          </p:cNvPicPr>
          <p:nvPr/>
        </p:nvPicPr>
        <p:blipFill>
          <a:blip r:embed="rId3">
            <a:extLst/>
          </a:blip>
          <a:stretch>
            <a:fillRect/>
          </a:stretch>
        </p:blipFill>
        <p:spPr>
          <a:xfrm>
            <a:off x="6435969" y="2466975"/>
            <a:ext cx="5367190" cy="3133725"/>
          </a:xfrm>
          <a:prstGeom prst="rect">
            <a:avLst/>
          </a:prstGeom>
          <a:ln w="12700">
            <a:miter lim="400000"/>
          </a:ln>
        </p:spPr>
      </p:pic>
      <p:sp>
        <p:nvSpPr>
          <p:cNvPr id="447" name="TextBox 6"/>
          <p:cNvSpPr txBox="1"/>
          <p:nvPr/>
        </p:nvSpPr>
        <p:spPr>
          <a:xfrm>
            <a:off x="6481687" y="5600700"/>
            <a:ext cx="5368749" cy="3454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Yellow Fever Distribution Map (Credit: WHO)</a:t>
            </a:r>
          </a:p>
        </p:txBody>
      </p:sp>
      <p:sp>
        <p:nvSpPr>
          <p:cNvPr id="448" name="Content Placeholder 2"/>
          <p:cNvSpPr txBox="1"/>
          <p:nvPr/>
        </p:nvSpPr>
        <p:spPr>
          <a:xfrm>
            <a:off x="80889" y="2466975"/>
            <a:ext cx="6432451" cy="4705521"/>
          </a:xfrm>
          <a:prstGeom prst="rect">
            <a:avLst/>
          </a:prstGeom>
          <a:ln w="12700">
            <a:miter lim="400000"/>
          </a:ln>
          <a:extLst>
            <a:ext uri="{C572A759-6A51-4108-AA02-DFA0A04FC94B}">
              <ma14:wrappingTextBoxFlag xmlns:ma14="http://schemas.microsoft.com/office/mac/drawingml/2011/main" val="1"/>
            </a:ext>
          </a:extLst>
        </p:spPr>
        <p:txBody>
          <a:bodyPr lIns="45719" rIns="45719" numCol="2">
            <a:normAutofit fontScale="100000" lnSpcReduction="0"/>
          </a:bodyPr>
          <a:lstStyle/>
          <a:p>
            <a:pPr lvl="1" marL="742950" indent="-285750">
              <a:spcBef>
                <a:spcPts val="1000"/>
              </a:spcBef>
              <a:buClr>
                <a:schemeClr val="accent1"/>
              </a:buClr>
              <a:buSzPct val="80000"/>
              <a:buChar char=""/>
              <a:defRPr sz="1600">
                <a:solidFill>
                  <a:srgbClr val="404040"/>
                </a:solidFill>
              </a:defRPr>
            </a:pPr>
            <a:r>
              <a:t>Most people have none</a:t>
            </a:r>
          </a:p>
          <a:p>
            <a:pPr lvl="1" marL="742950" indent="-285750">
              <a:spcBef>
                <a:spcPts val="1000"/>
              </a:spcBef>
              <a:buClr>
                <a:schemeClr val="accent1"/>
              </a:buClr>
              <a:buSzPct val="80000"/>
              <a:buChar char=""/>
              <a:defRPr sz="1600">
                <a:solidFill>
                  <a:srgbClr val="404040"/>
                </a:solidFill>
              </a:defRPr>
            </a:pPr>
            <a:r>
              <a:t>Fever</a:t>
            </a:r>
          </a:p>
          <a:p>
            <a:pPr lvl="1" marL="742950" indent="-285750">
              <a:spcBef>
                <a:spcPts val="1000"/>
              </a:spcBef>
              <a:buClr>
                <a:schemeClr val="accent1"/>
              </a:buClr>
              <a:buSzPct val="80000"/>
              <a:buChar char=""/>
              <a:defRPr sz="1600">
                <a:solidFill>
                  <a:srgbClr val="404040"/>
                </a:solidFill>
              </a:defRPr>
            </a:pPr>
            <a:r>
              <a:t>Chills</a:t>
            </a:r>
          </a:p>
          <a:p>
            <a:pPr lvl="1" marL="742950" indent="-285750">
              <a:spcBef>
                <a:spcPts val="1000"/>
              </a:spcBef>
              <a:buClr>
                <a:schemeClr val="accent1"/>
              </a:buClr>
              <a:buSzPct val="80000"/>
              <a:buChar char=""/>
              <a:defRPr sz="1600">
                <a:solidFill>
                  <a:srgbClr val="404040"/>
                </a:solidFill>
              </a:defRPr>
            </a:pPr>
            <a:r>
              <a:t>Severe headache</a:t>
            </a:r>
          </a:p>
          <a:p>
            <a:pPr lvl="1">
              <a:spcBef>
                <a:spcPts val="1000"/>
              </a:spcBef>
              <a:defRPr sz="1600">
                <a:solidFill>
                  <a:srgbClr val="404040"/>
                </a:solidFill>
              </a:defRPr>
            </a:pPr>
          </a:p>
          <a:p>
            <a:pPr lvl="1" marL="742950" indent="-285750">
              <a:spcBef>
                <a:spcPts val="1000"/>
              </a:spcBef>
              <a:buClr>
                <a:schemeClr val="accent1"/>
              </a:buClr>
              <a:buSzPct val="80000"/>
              <a:buChar char=""/>
              <a:defRPr sz="1600">
                <a:solidFill>
                  <a:srgbClr val="404040"/>
                </a:solidFill>
              </a:defRPr>
            </a:pPr>
          </a:p>
          <a:p>
            <a:pPr lvl="1" marL="742950" indent="-285750">
              <a:spcBef>
                <a:spcPts val="1000"/>
              </a:spcBef>
              <a:buClr>
                <a:schemeClr val="accent1"/>
              </a:buClr>
              <a:buSzPct val="80000"/>
              <a:buChar char=""/>
              <a:defRPr sz="1600">
                <a:solidFill>
                  <a:srgbClr val="404040"/>
                </a:solidFill>
              </a:defRPr>
            </a:pPr>
          </a:p>
          <a:p>
            <a:pPr lvl="1">
              <a:spcBef>
                <a:spcPts val="1000"/>
              </a:spcBef>
              <a:defRPr sz="1600">
                <a:solidFill>
                  <a:srgbClr val="404040"/>
                </a:solidFill>
              </a:defRPr>
            </a:pPr>
          </a:p>
          <a:p>
            <a:pPr lvl="1" marL="742950" indent="-285750">
              <a:spcBef>
                <a:spcPts val="1000"/>
              </a:spcBef>
              <a:buClr>
                <a:schemeClr val="accent1"/>
              </a:buClr>
              <a:buSzPct val="80000"/>
              <a:buChar char=""/>
              <a:defRPr sz="1600">
                <a:solidFill>
                  <a:srgbClr val="404040"/>
                </a:solidFill>
              </a:defRPr>
            </a:pPr>
          </a:p>
          <a:p>
            <a:pPr lvl="1" marL="742950" indent="-285750">
              <a:spcBef>
                <a:spcPts val="1000"/>
              </a:spcBef>
              <a:buClr>
                <a:schemeClr val="accent1"/>
              </a:buClr>
              <a:buSzPct val="80000"/>
              <a:buChar char=""/>
              <a:defRPr sz="1600">
                <a:solidFill>
                  <a:srgbClr val="404040"/>
                </a:solidFill>
              </a:defRPr>
            </a:pPr>
          </a:p>
          <a:p>
            <a:pPr lvl="1" marL="742950" indent="-285750">
              <a:spcBef>
                <a:spcPts val="1000"/>
              </a:spcBef>
              <a:buClr>
                <a:schemeClr val="accent1"/>
              </a:buClr>
              <a:buSzPct val="80000"/>
              <a:buChar char=""/>
              <a:defRPr sz="1600">
                <a:solidFill>
                  <a:srgbClr val="404040"/>
                </a:solidFill>
              </a:defRPr>
            </a:pPr>
          </a:p>
          <a:p>
            <a:pPr lvl="1" marL="742950" indent="-285750">
              <a:spcBef>
                <a:spcPts val="1000"/>
              </a:spcBef>
              <a:buClr>
                <a:schemeClr val="accent1"/>
              </a:buClr>
              <a:buSzPct val="80000"/>
              <a:buChar char=""/>
              <a:defRPr sz="1600">
                <a:solidFill>
                  <a:srgbClr val="404040"/>
                </a:solidFill>
              </a:defRPr>
            </a:pPr>
          </a:p>
          <a:p>
            <a:pPr lvl="1" marL="742950" indent="-285750">
              <a:spcBef>
                <a:spcPts val="1000"/>
              </a:spcBef>
              <a:buClr>
                <a:schemeClr val="accent1"/>
              </a:buClr>
              <a:buSzPct val="80000"/>
              <a:buChar char=""/>
              <a:defRPr sz="1600">
                <a:solidFill>
                  <a:srgbClr val="404040"/>
                </a:solidFill>
              </a:defRPr>
            </a:pPr>
            <a:r>
              <a:t>Back pain</a:t>
            </a:r>
          </a:p>
          <a:p>
            <a:pPr lvl="1" marL="742950" indent="-285750">
              <a:spcBef>
                <a:spcPts val="1000"/>
              </a:spcBef>
              <a:buClr>
                <a:schemeClr val="accent1"/>
              </a:buClr>
              <a:buSzPct val="80000"/>
              <a:buChar char=""/>
              <a:defRPr sz="1600">
                <a:solidFill>
                  <a:srgbClr val="404040"/>
                </a:solidFill>
              </a:defRPr>
            </a:pPr>
            <a:r>
              <a:t>General body aches</a:t>
            </a:r>
          </a:p>
          <a:p>
            <a:pPr lvl="1" marL="742950" indent="-285750">
              <a:spcBef>
                <a:spcPts val="1000"/>
              </a:spcBef>
              <a:buClr>
                <a:schemeClr val="accent1"/>
              </a:buClr>
              <a:buSzPct val="80000"/>
              <a:buChar char=""/>
              <a:defRPr sz="1600">
                <a:solidFill>
                  <a:srgbClr val="404040"/>
                </a:solidFill>
              </a:defRPr>
            </a:pPr>
            <a:r>
              <a:t>Nausea and vomiting</a:t>
            </a:r>
          </a:p>
          <a:p>
            <a:pPr marL="342900" indent="-342900">
              <a:spcBef>
                <a:spcPts val="1000"/>
              </a:spcBef>
              <a:buClr>
                <a:schemeClr val="accent1"/>
              </a:buClr>
              <a:buSzPct val="80000"/>
              <a:buChar char=""/>
              <a:defRPr sz="1600">
                <a:solidFill>
                  <a:srgbClr val="404040"/>
                </a:solidFill>
              </a:defRPr>
            </a:pPr>
          </a:p>
          <a:p>
            <a:pPr marL="342900" indent="-342900">
              <a:spcBef>
                <a:spcPts val="1000"/>
              </a:spcBef>
              <a:buClr>
                <a:schemeClr val="accent1"/>
              </a:buClr>
              <a:buSzPct val="80000"/>
              <a:buChar char=""/>
              <a:defRPr sz="1600">
                <a:solidFill>
                  <a:srgbClr val="404040"/>
                </a:solidFill>
              </a:defRPr>
            </a:pP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2" name="Title 1"/>
          <p:cNvSpPr txBox="1"/>
          <p:nvPr>
            <p:ph type="title"/>
          </p:nvPr>
        </p:nvSpPr>
        <p:spPr>
          <a:xfrm>
            <a:off x="1154955" y="2677645"/>
            <a:ext cx="4351025" cy="2283825"/>
          </a:xfrm>
          <a:prstGeom prst="rect">
            <a:avLst/>
          </a:prstGeom>
        </p:spPr>
        <p:txBody>
          <a:bodyPr/>
          <a:lstStyle/>
          <a:p>
            <a:pPr/>
            <a:r>
              <a:t>Second half of risk assessment</a:t>
            </a:r>
          </a:p>
        </p:txBody>
      </p:sp>
      <p:sp>
        <p:nvSpPr>
          <p:cNvPr id="453" name="Text Placeholder 2"/>
          <p:cNvSpPr txBox="1"/>
          <p:nvPr>
            <p:ph type="body" sz="quarter" idx="1"/>
          </p:nvPr>
        </p:nvSpPr>
        <p:spPr>
          <a:xfrm>
            <a:off x="6895558" y="2677643"/>
            <a:ext cx="3755380" cy="2283824"/>
          </a:xfrm>
          <a:prstGeom prst="rect">
            <a:avLst/>
          </a:prstGeom>
        </p:spPr>
        <p:txBody>
          <a:bodyPr/>
          <a:lstStyle/>
          <a:p>
            <a:pPr/>
            <a:r>
              <a:t>Decision to refer or not and next steps</a:t>
            </a:r>
          </a:p>
        </p:txBody>
      </p:sp>
      <p:sp>
        <p:nvSpPr>
          <p:cNvPr id="454"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8" name="Title 1"/>
          <p:cNvSpPr txBox="1"/>
          <p:nvPr>
            <p:ph type="title"/>
          </p:nvPr>
        </p:nvSpPr>
        <p:spPr>
          <a:xfrm>
            <a:off x="1154952" y="973667"/>
            <a:ext cx="8761415" cy="706965"/>
          </a:xfrm>
          <a:prstGeom prst="rect">
            <a:avLst/>
          </a:prstGeom>
        </p:spPr>
        <p:txBody>
          <a:bodyPr/>
          <a:lstStyle/>
          <a:p>
            <a:pPr/>
            <a:r>
              <a:t>To refer or not to refer?</a:t>
            </a:r>
          </a:p>
        </p:txBody>
      </p:sp>
      <p:graphicFrame>
        <p:nvGraphicFramePr>
          <p:cNvPr id="459" name="Content Placeholder 4"/>
          <p:cNvGraphicFramePr/>
          <p:nvPr/>
        </p:nvGraphicFramePr>
        <p:xfrm>
          <a:off x="619125" y="2077302"/>
          <a:ext cx="11029950" cy="1483361"/>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5514975"/>
                <a:gridCol w="5514975"/>
              </a:tblGrid>
              <a:tr h="370840">
                <a:tc>
                  <a:txBody>
                    <a:bodyPr/>
                    <a:lstStyle/>
                    <a:p>
                      <a:pPr algn="l">
                        <a:defRPr b="0" sz="1800">
                          <a:solidFill>
                            <a:srgbClr val="000000"/>
                          </a:solidFill>
                        </a:defRPr>
                      </a:pPr>
                      <a:r>
                        <a:rPr sz="2000">
                          <a:solidFill>
                            <a:srgbClr val="FFFFFF"/>
                          </a:solidFill>
                        </a:rPr>
                        <a:t>Refer to healthcare facility if…</a:t>
                      </a:r>
                    </a:p>
                  </a:txBody>
                  <a:tcPr marL="45720" marR="45720" marT="45720" marB="45720" anchor="t" anchorCtr="0" horzOverflow="overflow"/>
                </a:tc>
                <a:tc>
                  <a:txBody>
                    <a:bodyPr/>
                    <a:lstStyle/>
                    <a:p>
                      <a:pPr algn="l">
                        <a:defRPr b="0" sz="1800">
                          <a:solidFill>
                            <a:srgbClr val="000000"/>
                          </a:solidFill>
                        </a:defRPr>
                      </a:pPr>
                      <a:r>
                        <a:rPr sz="2000">
                          <a:solidFill>
                            <a:srgbClr val="FFFFFF"/>
                          </a:solidFill>
                        </a:rPr>
                        <a:t>Consider not referring if….</a:t>
                      </a:r>
                    </a:p>
                  </a:txBody>
                  <a:tcPr marL="45720" marR="45720" marT="45720" marB="45720" anchor="t" anchorCtr="0" horzOverflow="overflow"/>
                </a:tc>
              </a:tr>
              <a:tr h="370840">
                <a:tc>
                  <a:txBody>
                    <a:bodyPr/>
                    <a:lstStyle/>
                    <a:p>
                      <a:pPr algn="l">
                        <a:defRPr sz="1800"/>
                      </a:pPr>
                      <a:r>
                        <a:rPr sz="2000"/>
                        <a:t>Situation is life threatening</a:t>
                      </a:r>
                    </a:p>
                  </a:txBody>
                  <a:tcPr marL="45720" marR="45720" marT="45720" marB="45720" anchor="t" anchorCtr="0" horzOverflow="overflow"/>
                </a:tc>
                <a:tc>
                  <a:txBody>
                    <a:bodyPr/>
                    <a:lstStyle/>
                    <a:p>
                      <a:pPr algn="l">
                        <a:defRPr sz="1800"/>
                      </a:pPr>
                      <a:r>
                        <a:rPr sz="2000"/>
                        <a:t>Situation is not life threatening</a:t>
                      </a:r>
                    </a:p>
                  </a:txBody>
                  <a:tcPr marL="45720" marR="45720" marT="45720" marB="45720" anchor="t" anchorCtr="0" horzOverflow="overflow"/>
                </a:tc>
              </a:tr>
              <a:tr h="370840">
                <a:tc>
                  <a:txBody>
                    <a:bodyPr/>
                    <a:lstStyle/>
                    <a:p>
                      <a:pPr algn="l">
                        <a:defRPr sz="1800"/>
                      </a:pPr>
                      <a:r>
                        <a:rPr sz="2000"/>
                        <a:t>Person has signs and symptoms of infectious disease that is transmitted person to person</a:t>
                      </a:r>
                    </a:p>
                  </a:txBody>
                  <a:tcPr marL="45720" marR="45720" marT="45720" marB="45720" anchor="t" anchorCtr="0" horzOverflow="overflow"/>
                </a:tc>
                <a:tc>
                  <a:txBody>
                    <a:bodyPr/>
                    <a:lstStyle/>
                    <a:p>
                      <a:pPr algn="l">
                        <a:defRPr sz="1800"/>
                      </a:pPr>
                      <a:r>
                        <a:rPr sz="2000"/>
                        <a:t>Person does not pose an immediate public health threat</a:t>
                      </a:r>
                    </a:p>
                  </a:txBody>
                  <a:tcPr marL="45720" marR="45720" marT="45720" marB="45720" anchor="t" anchorCtr="0" horzOverflow="overflow"/>
                </a:tc>
              </a:tr>
              <a:tr h="370840">
                <a:tc>
                  <a:txBody>
                    <a:bodyPr/>
                    <a:lstStyle/>
                    <a:p>
                      <a:pPr algn="l">
                        <a:defRPr sz="2000"/>
                      </a:pPr>
                      <a:r>
                        <a:t>[</a:t>
                      </a:r>
                      <a:r>
                        <a:rPr>
                          <a:solidFill>
                            <a:srgbClr val="FF0000"/>
                          </a:solidFill>
                        </a:rPr>
                        <a:t>POE health agency</a:t>
                      </a:r>
                      <a:r>
                        <a:t>] at POE does not have the necessary first aid or treatment</a:t>
                      </a:r>
                    </a:p>
                  </a:txBody>
                  <a:tcPr marL="45720" marR="45720" marT="45720" marB="45720" anchor="t" anchorCtr="0" horzOverflow="overflow"/>
                </a:tc>
                <a:tc>
                  <a:txBody>
                    <a:bodyPr/>
                    <a:lstStyle/>
                    <a:p>
                      <a:pPr algn="l">
                        <a:defRPr sz="2000"/>
                      </a:pPr>
                      <a:r>
                        <a:t>[</a:t>
                      </a:r>
                      <a:r>
                        <a:rPr>
                          <a:solidFill>
                            <a:srgbClr val="FF0000"/>
                          </a:solidFill>
                        </a:rPr>
                        <a:t>POE health agency</a:t>
                      </a:r>
                      <a:r>
                        <a:t>] has the necessary first aid or treatment accessible at the POE or person can be cared for outside of a health facility</a:t>
                      </a:r>
                    </a:p>
                  </a:txBody>
                  <a:tcPr marL="45720" marR="45720" marT="45720" marB="45720" anchor="t" anchorCtr="0" horzOverflow="overflow"/>
                </a:tc>
              </a:tr>
            </a:tbl>
          </a:graphicData>
        </a:graphic>
      </p:graphicFrame>
      <p:sp>
        <p:nvSpPr>
          <p:cNvPr id="460"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61" name="TextBox 5"/>
          <p:cNvSpPr txBox="1"/>
          <p:nvPr/>
        </p:nvSpPr>
        <p:spPr>
          <a:xfrm>
            <a:off x="423385" y="5904498"/>
            <a:ext cx="5423536" cy="65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r>
              <a:t>Follow referral protocol at POE to send</a:t>
            </a:r>
          </a:p>
          <a:p>
            <a:pPr/>
            <a:r>
              <a:t>person to a health care facility </a:t>
            </a:r>
          </a:p>
        </p:txBody>
      </p:sp>
      <p:sp>
        <p:nvSpPr>
          <p:cNvPr id="462" name="TextBox 6"/>
          <p:cNvSpPr txBox="1"/>
          <p:nvPr/>
        </p:nvSpPr>
        <p:spPr>
          <a:xfrm>
            <a:off x="5977890" y="5886360"/>
            <a:ext cx="6168391" cy="65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r>
              <a:t>Give person relevant health advice and provide them with [</a:t>
            </a:r>
            <a:r>
              <a:rPr>
                <a:solidFill>
                  <a:srgbClr val="FF0000"/>
                </a:solidFill>
              </a:rPr>
              <a:t>POE health agency</a:t>
            </a:r>
            <a:r>
              <a:t>] phone number for follow-up</a:t>
            </a:r>
          </a:p>
        </p:txBody>
      </p:sp>
      <p:sp>
        <p:nvSpPr>
          <p:cNvPr id="463" name="Down Arrow 9"/>
          <p:cNvSpPr/>
          <p:nvPr/>
        </p:nvSpPr>
        <p:spPr>
          <a:xfrm>
            <a:off x="2669856" y="5142324"/>
            <a:ext cx="371476" cy="7440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8"/>
                </a:moveTo>
                <a:lnTo>
                  <a:pt x="5400" y="16208"/>
                </a:lnTo>
                <a:lnTo>
                  <a:pt x="5400" y="0"/>
                </a:lnTo>
                <a:lnTo>
                  <a:pt x="16200" y="0"/>
                </a:lnTo>
                <a:lnTo>
                  <a:pt x="16200" y="16208"/>
                </a:lnTo>
                <a:lnTo>
                  <a:pt x="21600" y="16208"/>
                </a:lnTo>
                <a:lnTo>
                  <a:pt x="10800" y="21600"/>
                </a:lnTo>
                <a:close/>
              </a:path>
            </a:pathLst>
          </a:custGeom>
          <a:solidFill>
            <a:schemeClr val="accent1"/>
          </a:solidFill>
          <a:ln w="19050" cap="rnd">
            <a:solidFill>
              <a:srgbClr val="7E9B25"/>
            </a:solidFill>
          </a:ln>
        </p:spPr>
        <p:txBody>
          <a:bodyPr lIns="45719" rIns="45719" anchor="ctr"/>
          <a:lstStyle/>
          <a:p>
            <a:pPr algn="ctr">
              <a:defRPr>
                <a:solidFill>
                  <a:srgbClr val="FFFFFF"/>
                </a:solidFill>
              </a:defRPr>
            </a:pPr>
          </a:p>
        </p:txBody>
      </p:sp>
      <p:sp>
        <p:nvSpPr>
          <p:cNvPr id="464" name="Down Arrow 10"/>
          <p:cNvSpPr/>
          <p:nvPr/>
        </p:nvSpPr>
        <p:spPr>
          <a:xfrm>
            <a:off x="8743949" y="5182532"/>
            <a:ext cx="371476" cy="7440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8"/>
                </a:moveTo>
                <a:lnTo>
                  <a:pt x="5400" y="16208"/>
                </a:lnTo>
                <a:lnTo>
                  <a:pt x="5400" y="0"/>
                </a:lnTo>
                <a:lnTo>
                  <a:pt x="16200" y="0"/>
                </a:lnTo>
                <a:lnTo>
                  <a:pt x="16200" y="16208"/>
                </a:lnTo>
                <a:lnTo>
                  <a:pt x="21600" y="16208"/>
                </a:lnTo>
                <a:lnTo>
                  <a:pt x="10800" y="21600"/>
                </a:lnTo>
                <a:close/>
              </a:path>
            </a:pathLst>
          </a:custGeom>
          <a:solidFill>
            <a:schemeClr val="accent1"/>
          </a:solidFill>
          <a:ln w="19050" cap="rnd">
            <a:solidFill>
              <a:srgbClr val="7E9B25"/>
            </a:solidFill>
          </a:ln>
        </p:spPr>
        <p:txBody>
          <a:bodyPr lIns="45719" rIns="45719" anchor="ctr"/>
          <a:lstStyle/>
          <a:p>
            <a:pPr algn="ctr">
              <a:defRPr>
                <a:solidFill>
                  <a:srgbClr val="FFFFFF"/>
                </a:solidFill>
              </a:defRPr>
            </a:pP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Title 1"/>
          <p:cNvSpPr txBox="1"/>
          <p:nvPr>
            <p:ph type="title"/>
          </p:nvPr>
        </p:nvSpPr>
        <p:spPr>
          <a:xfrm>
            <a:off x="1154952" y="973667"/>
            <a:ext cx="8761415" cy="706965"/>
          </a:xfrm>
          <a:prstGeom prst="rect">
            <a:avLst/>
          </a:prstGeom>
        </p:spPr>
        <p:txBody>
          <a:bodyPr/>
          <a:lstStyle>
            <a:lvl1pPr defTabSz="374904">
              <a:defRPr sz="2952"/>
            </a:lvl1pPr>
          </a:lstStyle>
          <a:p>
            <a:pPr/>
            <a:r>
              <a:t>Considerations for referral to health care facility</a:t>
            </a:r>
          </a:p>
        </p:txBody>
      </p:sp>
      <p:sp>
        <p:nvSpPr>
          <p:cNvPr id="469" name="Content Placeholder 2"/>
          <p:cNvSpPr txBox="1"/>
          <p:nvPr>
            <p:ph type="body" sz="half" idx="1"/>
          </p:nvPr>
        </p:nvSpPr>
        <p:spPr>
          <a:xfrm>
            <a:off x="263769" y="2334160"/>
            <a:ext cx="6966950" cy="3963769"/>
          </a:xfrm>
          <a:prstGeom prst="rect">
            <a:avLst/>
          </a:prstGeom>
        </p:spPr>
        <p:txBody>
          <a:bodyPr/>
          <a:lstStyle/>
          <a:p>
            <a:pPr marL="329184" indent="-329184" defTabSz="438911">
              <a:spcBef>
                <a:spcPts val="900"/>
              </a:spcBef>
              <a:defRPr sz="1919"/>
            </a:pPr>
            <a:r>
              <a:t>Notify fire and rescue/ambulance team by phone</a:t>
            </a:r>
          </a:p>
          <a:p>
            <a:pPr marL="329184" indent="-329184" defTabSz="438911">
              <a:spcBef>
                <a:spcPts val="900"/>
              </a:spcBef>
              <a:defRPr sz="1919"/>
            </a:pPr>
            <a:r>
              <a:t>Ensure area around ill person is cordoned off (if person is in public area)</a:t>
            </a:r>
          </a:p>
          <a:p>
            <a:pPr marL="329184" indent="-329184" defTabSz="438911">
              <a:spcBef>
                <a:spcPts val="900"/>
              </a:spcBef>
              <a:defRPr sz="1919"/>
            </a:pPr>
            <a:r>
              <a:t>Use wait time before </a:t>
            </a:r>
            <a:r>
              <a:rPr>
                <a:solidFill>
                  <a:srgbClr val="000000"/>
                </a:solidFill>
              </a:rPr>
              <a:t>ambulance/ transport vehicle arrives to collect additional information</a:t>
            </a:r>
            <a:endParaRPr>
              <a:solidFill>
                <a:srgbClr val="000000"/>
              </a:solidFill>
            </a:endParaRPr>
          </a:p>
          <a:p>
            <a:pPr marL="329184" indent="-329184" defTabSz="438911">
              <a:spcBef>
                <a:spcPts val="900"/>
              </a:spcBef>
              <a:defRPr sz="1919">
                <a:solidFill>
                  <a:srgbClr val="000000"/>
                </a:solidFill>
              </a:defRPr>
            </a:pPr>
            <a:r>
              <a:t>Make copy of risk assessment form</a:t>
            </a:r>
          </a:p>
          <a:p>
            <a:pPr marL="329184" indent="-329184" defTabSz="438911">
              <a:spcBef>
                <a:spcPts val="900"/>
              </a:spcBef>
              <a:defRPr sz="1919">
                <a:solidFill>
                  <a:srgbClr val="000000"/>
                </a:solidFill>
              </a:defRPr>
            </a:pPr>
            <a:r>
              <a:t>Provide copy of risk assessment form to ambulance/</a:t>
            </a:r>
            <a:r>
              <a:rPr strike="sngStrike"/>
              <a:t> </a:t>
            </a:r>
            <a:r>
              <a:t>transport vehicle upon arrival to give to healthcare facility </a:t>
            </a:r>
          </a:p>
          <a:p>
            <a:pPr marL="329184" indent="-329184" defTabSz="438911">
              <a:spcBef>
                <a:spcPts val="900"/>
              </a:spcBef>
              <a:defRPr sz="1919"/>
            </a:pPr>
            <a:r>
              <a:t>Ensure that ambulance drivers and loaders are wearing proper PPE.</a:t>
            </a:r>
          </a:p>
        </p:txBody>
      </p:sp>
      <p:sp>
        <p:nvSpPr>
          <p:cNvPr id="470"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71" name="TextBox 7"/>
          <p:cNvSpPr txBox="1"/>
          <p:nvPr/>
        </p:nvSpPr>
        <p:spPr>
          <a:xfrm>
            <a:off x="7558017" y="5095240"/>
            <a:ext cx="3833782" cy="65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a:solidFill>
                  <a:srgbClr val="FF0000"/>
                </a:solidFill>
              </a:defRPr>
            </a:lvl1pPr>
          </a:lstStyle>
          <a:p>
            <a:pPr/>
            <a:r>
              <a:t>Photo credit : Edger Ampaire (AFENET)</a:t>
            </a:r>
          </a:p>
        </p:txBody>
      </p:sp>
      <p:pic>
        <p:nvPicPr>
          <p:cNvPr id="472" name="MUlago 7.jpg" descr="MUlago 7.jpg"/>
          <p:cNvPicPr>
            <a:picLocks noChangeAspect="1"/>
          </p:cNvPicPr>
          <p:nvPr/>
        </p:nvPicPr>
        <p:blipFill>
          <a:blip r:embed="rId3">
            <a:extLst/>
          </a:blip>
          <a:stretch>
            <a:fillRect/>
          </a:stretch>
        </p:blipFill>
        <p:spPr>
          <a:xfrm>
            <a:off x="7441399" y="2351842"/>
            <a:ext cx="4067018" cy="2711346"/>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6" name="Title 1"/>
          <p:cNvSpPr txBox="1"/>
          <p:nvPr>
            <p:ph type="title"/>
          </p:nvPr>
        </p:nvSpPr>
        <p:spPr>
          <a:xfrm>
            <a:off x="1154952" y="973667"/>
            <a:ext cx="8761415" cy="706965"/>
          </a:xfrm>
          <a:prstGeom prst="rect">
            <a:avLst/>
          </a:prstGeom>
        </p:spPr>
        <p:txBody>
          <a:bodyPr/>
          <a:lstStyle>
            <a:lvl1pPr defTabSz="274320">
              <a:defRPr sz="2160"/>
            </a:lvl1pPr>
          </a:lstStyle>
          <a:p>
            <a:pPr/>
            <a:r>
              <a:t>What happens after someone is referred to a healthcare facility?</a:t>
            </a:r>
          </a:p>
        </p:txBody>
      </p:sp>
      <p:sp>
        <p:nvSpPr>
          <p:cNvPr id="477" name="Content Placeholder 2"/>
          <p:cNvSpPr txBox="1"/>
          <p:nvPr>
            <p:ph type="body" sz="half" idx="1"/>
          </p:nvPr>
        </p:nvSpPr>
        <p:spPr>
          <a:xfrm>
            <a:off x="4167553" y="2603500"/>
            <a:ext cx="7877910" cy="3416300"/>
          </a:xfrm>
          <a:prstGeom prst="rect">
            <a:avLst/>
          </a:prstGeom>
        </p:spPr>
        <p:txBody>
          <a:bodyPr/>
          <a:lstStyle/>
          <a:p>
            <a:pPr marL="329184" indent="-329184" defTabSz="438911">
              <a:spcBef>
                <a:spcPts val="900"/>
              </a:spcBef>
              <a:defRPr sz="2304"/>
            </a:pPr>
            <a:r>
              <a:t>Considerations for the POE</a:t>
            </a:r>
          </a:p>
          <a:p>
            <a:pPr lvl="1" marL="713231" indent="-274320" defTabSz="438911">
              <a:spcBef>
                <a:spcPts val="900"/>
              </a:spcBef>
              <a:defRPr sz="1919"/>
            </a:pPr>
            <a:r>
              <a:t>Follow up with the referral healthcare facility to establish a contact for communication on person’s disposition</a:t>
            </a:r>
            <a:endParaRPr sz="1536"/>
          </a:p>
          <a:p>
            <a:pPr lvl="1" marL="713231" indent="-274320" defTabSz="438911">
              <a:spcBef>
                <a:spcPts val="900"/>
              </a:spcBef>
              <a:defRPr sz="1919"/>
            </a:pPr>
            <a:r>
              <a:t>Referral facility may ask you for additional information</a:t>
            </a:r>
            <a:endParaRPr sz="1536"/>
          </a:p>
          <a:p>
            <a:pPr lvl="1" marL="713231" indent="-274320" defTabSz="438911">
              <a:spcBef>
                <a:spcPts val="900"/>
              </a:spcBef>
              <a:defRPr sz="1919"/>
            </a:pPr>
            <a:r>
              <a:t>Report to [fill </a:t>
            </a:r>
            <a:r>
              <a:rPr>
                <a:solidFill>
                  <a:srgbClr val="FF0000"/>
                </a:solidFill>
              </a:rPr>
              <a:t>in with appropriate agency/person</a:t>
            </a:r>
            <a:r>
              <a:t>] within your surveillance network</a:t>
            </a:r>
            <a:endParaRPr sz="1536"/>
          </a:p>
          <a:p>
            <a:pPr lvl="1" marL="713231" indent="-274320" defTabSz="438911">
              <a:spcBef>
                <a:spcPts val="900"/>
              </a:spcBef>
              <a:defRPr sz="1919"/>
            </a:pPr>
            <a:r>
              <a:t>Document the POE workers who were exposed to the ill person</a:t>
            </a:r>
            <a:endParaRPr sz="1536"/>
          </a:p>
          <a:p>
            <a:pPr lvl="2" marL="1097280" indent="-219455" defTabSz="438911">
              <a:spcBef>
                <a:spcPts val="900"/>
              </a:spcBef>
              <a:defRPr sz="1727"/>
            </a:pPr>
            <a:r>
              <a:t>Document whether they used PPE or not</a:t>
            </a:r>
          </a:p>
        </p:txBody>
      </p:sp>
      <p:sp>
        <p:nvSpPr>
          <p:cNvPr id="478"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79" name="Picture 4" descr="Picture 4"/>
          <p:cNvPicPr>
            <a:picLocks noChangeAspect="1"/>
          </p:cNvPicPr>
          <p:nvPr/>
        </p:nvPicPr>
        <p:blipFill>
          <a:blip r:embed="rId3">
            <a:extLst/>
          </a:blip>
          <a:stretch>
            <a:fillRect/>
          </a:stretch>
        </p:blipFill>
        <p:spPr>
          <a:xfrm>
            <a:off x="0" y="2603500"/>
            <a:ext cx="4366506" cy="243713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3" name="Title 1"/>
          <p:cNvSpPr txBox="1"/>
          <p:nvPr>
            <p:ph type="title"/>
          </p:nvPr>
        </p:nvSpPr>
        <p:spPr>
          <a:xfrm>
            <a:off x="5640433" y="945092"/>
            <a:ext cx="4816883" cy="706965"/>
          </a:xfrm>
          <a:prstGeom prst="rect">
            <a:avLst/>
          </a:prstGeom>
        </p:spPr>
        <p:txBody>
          <a:bodyPr/>
          <a:lstStyle/>
          <a:p>
            <a:pPr/>
            <a:r>
              <a:t>Putting it all together</a:t>
            </a:r>
          </a:p>
        </p:txBody>
      </p:sp>
      <p:sp>
        <p:nvSpPr>
          <p:cNvPr id="484"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85" name="Picture 4" descr="Picture 4"/>
          <p:cNvPicPr>
            <a:picLocks noChangeAspect="1"/>
          </p:cNvPicPr>
          <p:nvPr/>
        </p:nvPicPr>
        <p:blipFill>
          <a:blip r:embed="rId2">
            <a:extLst/>
          </a:blip>
          <a:stretch>
            <a:fillRect/>
          </a:stretch>
        </p:blipFill>
        <p:spPr>
          <a:xfrm>
            <a:off x="312635" y="0"/>
            <a:ext cx="5122568" cy="6858000"/>
          </a:xfrm>
          <a:prstGeom prst="rect">
            <a:avLst/>
          </a:prstGeom>
          <a:ln w="12700">
            <a:miter lim="400000"/>
          </a:ln>
        </p:spPr>
      </p:pic>
      <p:sp>
        <p:nvSpPr>
          <p:cNvPr id="486" name="Content Placeholder 2"/>
          <p:cNvSpPr txBox="1"/>
          <p:nvPr>
            <p:ph type="body" sz="half" idx="1"/>
          </p:nvPr>
        </p:nvSpPr>
        <p:spPr>
          <a:xfrm>
            <a:off x="5743576" y="2546350"/>
            <a:ext cx="5743575" cy="3416300"/>
          </a:xfrm>
          <a:prstGeom prst="rect">
            <a:avLst/>
          </a:prstGeom>
        </p:spPr>
        <p:txBody>
          <a:bodyPr/>
          <a:lstStyle/>
          <a:p>
            <a:pPr>
              <a:defRPr sz="2000"/>
            </a:pPr>
            <a:r>
              <a:t>Each step referenced today is listed on this sample SOP</a:t>
            </a:r>
          </a:p>
          <a:p>
            <a:pPr>
              <a:defRPr sz="2000"/>
            </a:pPr>
            <a:r>
              <a:t>View SOP in your participant packet</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Title 1"/>
          <p:cNvSpPr txBox="1"/>
          <p:nvPr>
            <p:ph type="title"/>
          </p:nvPr>
        </p:nvSpPr>
        <p:spPr>
          <a:xfrm>
            <a:off x="1154952" y="973667"/>
            <a:ext cx="8761415" cy="706965"/>
          </a:xfrm>
          <a:prstGeom prst="rect">
            <a:avLst/>
          </a:prstGeom>
        </p:spPr>
        <p:txBody>
          <a:bodyPr/>
          <a:lstStyle>
            <a:lvl1pPr defTabSz="374904">
              <a:defRPr sz="2952"/>
            </a:lvl1pPr>
          </a:lstStyle>
          <a:p>
            <a:pPr/>
            <a:r>
              <a:t>Disclaimer – Remove when adapting slides 4-14</a:t>
            </a:r>
          </a:p>
        </p:txBody>
      </p:sp>
      <p:sp>
        <p:nvSpPr>
          <p:cNvPr id="342" name="Content Placeholder 2"/>
          <p:cNvSpPr txBox="1"/>
          <p:nvPr>
            <p:ph type="body" idx="1"/>
          </p:nvPr>
        </p:nvSpPr>
        <p:spPr>
          <a:xfrm>
            <a:off x="1154954" y="2603500"/>
            <a:ext cx="10579845" cy="3416300"/>
          </a:xfrm>
          <a:prstGeom prst="rect">
            <a:avLst/>
          </a:prstGeom>
        </p:spPr>
        <p:txBody>
          <a:bodyPr/>
          <a:lstStyle/>
          <a:p>
            <a:pPr>
              <a:defRPr sz="2000"/>
            </a:pPr>
            <a:r>
              <a:t>This module may be better suited for countries who have a robust training program in place for port health services and who may have higher levels of diagnostics available in laboratories or hospitals after referral. </a:t>
            </a:r>
          </a:p>
          <a:p>
            <a:pPr>
              <a:defRPr sz="2000"/>
            </a:pPr>
            <a:r>
              <a:t>Adapt or delete slides as necessary. </a:t>
            </a:r>
          </a:p>
        </p:txBody>
      </p:sp>
      <p:sp>
        <p:nvSpPr>
          <p:cNvPr id="343"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8" name="Title 1"/>
          <p:cNvSpPr txBox="1"/>
          <p:nvPr>
            <p:ph type="title"/>
          </p:nvPr>
        </p:nvSpPr>
        <p:spPr>
          <a:xfrm>
            <a:off x="1154952" y="973667"/>
            <a:ext cx="8761415" cy="706965"/>
          </a:xfrm>
          <a:prstGeom prst="rect">
            <a:avLst/>
          </a:prstGeom>
        </p:spPr>
        <p:txBody>
          <a:bodyPr/>
          <a:lstStyle/>
          <a:p>
            <a:pPr/>
            <a:r>
              <a:t>Transition slide</a:t>
            </a:r>
          </a:p>
        </p:txBody>
      </p:sp>
      <p:sp>
        <p:nvSpPr>
          <p:cNvPr id="489"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90" name="Content Placeholder 2"/>
          <p:cNvSpPr txBox="1"/>
          <p:nvPr/>
        </p:nvSpPr>
        <p:spPr>
          <a:xfrm>
            <a:off x="1200672" y="2740660"/>
            <a:ext cx="9944346" cy="3416301"/>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marL="342900" indent="-342900">
              <a:spcBef>
                <a:spcPts val="1000"/>
              </a:spcBef>
              <a:buClr>
                <a:schemeClr val="accent1"/>
              </a:buClr>
              <a:buSzPct val="80000"/>
              <a:buChar char=""/>
              <a:defRPr sz="2000">
                <a:solidFill>
                  <a:srgbClr val="FF0000"/>
                </a:solidFill>
              </a:defRPr>
            </a:lvl1pPr>
          </a:lstStyle>
          <a:p>
            <a:pPr/>
            <a:r>
              <a:t>MTP organizers may consider using a break to separate slides 1-19 (theoretical) from slides 20-21 (practical/role play)</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2" name="Title 1"/>
          <p:cNvSpPr txBox="1"/>
          <p:nvPr>
            <p:ph type="title"/>
          </p:nvPr>
        </p:nvSpPr>
        <p:spPr>
          <a:xfrm>
            <a:off x="1154952" y="973667"/>
            <a:ext cx="8761415" cy="706965"/>
          </a:xfrm>
          <a:prstGeom prst="rect">
            <a:avLst/>
          </a:prstGeom>
        </p:spPr>
        <p:txBody>
          <a:bodyPr/>
          <a:lstStyle/>
          <a:p>
            <a:pPr/>
            <a:r>
              <a:t>Group Breakout Sessions: Role Play!</a:t>
            </a:r>
          </a:p>
        </p:txBody>
      </p:sp>
      <p:sp>
        <p:nvSpPr>
          <p:cNvPr id="493" name="Content Placeholder 2"/>
          <p:cNvSpPr txBox="1"/>
          <p:nvPr>
            <p:ph type="body" idx="1"/>
          </p:nvPr>
        </p:nvSpPr>
        <p:spPr>
          <a:xfrm>
            <a:off x="246184" y="2312105"/>
            <a:ext cx="11945817" cy="4003606"/>
          </a:xfrm>
          <a:prstGeom prst="rect">
            <a:avLst/>
          </a:prstGeom>
        </p:spPr>
        <p:txBody>
          <a:bodyPr/>
          <a:lstStyle/>
          <a:p>
            <a:pPr/>
            <a:r>
              <a:t>All groups will be presented with the same five illness response scenarios (they are different than before)</a:t>
            </a:r>
          </a:p>
          <a:p>
            <a:pPr/>
            <a:r>
              <a:t>You must “act out” the </a:t>
            </a:r>
            <a:r>
              <a:rPr u="sng"/>
              <a:t>entire</a:t>
            </a:r>
            <a:r>
              <a:t> part of the ill passenger risk assessment (PPE, initial actions, questions to ask, actions to perform, providing a suspect clinical diagnosis, </a:t>
            </a:r>
            <a:r>
              <a:rPr u="sng"/>
              <a:t>and</a:t>
            </a:r>
            <a:r>
              <a:t> deciding whether to refer the passenger or not to a health care facility. </a:t>
            </a:r>
          </a:p>
          <a:p>
            <a:pPr/>
            <a:r>
              <a:t>Each scenario has four roles:</a:t>
            </a:r>
            <a:r>
              <a:rPr>
                <a:solidFill>
                  <a:srgbClr val="FF0000"/>
                </a:solidFill>
              </a:rPr>
              <a:t>* </a:t>
            </a:r>
            <a:r>
              <a:t>Actor, [</a:t>
            </a:r>
            <a:r>
              <a:rPr>
                <a:solidFill>
                  <a:srgbClr val="FF0000"/>
                </a:solidFill>
              </a:rPr>
              <a:t>POE health agency</a:t>
            </a:r>
            <a:r>
              <a:rPr>
                <a:solidFill>
                  <a:srgbClr val="000000"/>
                </a:solidFill>
              </a:rPr>
              <a:t>]</a:t>
            </a:r>
            <a:r>
              <a:t> primary responder, [</a:t>
            </a:r>
            <a:r>
              <a:rPr>
                <a:solidFill>
                  <a:srgbClr val="FF0000"/>
                </a:solidFill>
              </a:rPr>
              <a:t>POE health agency</a:t>
            </a:r>
            <a:r>
              <a:t>]  secondary responder, and two observers </a:t>
            </a:r>
          </a:p>
          <a:p>
            <a:pPr/>
            <a:r>
              <a:t>The [</a:t>
            </a:r>
            <a:r>
              <a:rPr>
                <a:solidFill>
                  <a:srgbClr val="FF0000"/>
                </a:solidFill>
              </a:rPr>
              <a:t>POE health agency</a:t>
            </a:r>
            <a:r>
              <a:t>] primary responder in each scenario will be graded</a:t>
            </a:r>
          </a:p>
        </p:txBody>
      </p:sp>
      <p:sp>
        <p:nvSpPr>
          <p:cNvPr id="494"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95" name="TextBox 4"/>
          <p:cNvSpPr txBox="1"/>
          <p:nvPr/>
        </p:nvSpPr>
        <p:spPr>
          <a:xfrm>
            <a:off x="1120139" y="6315709"/>
            <a:ext cx="8892542" cy="34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600"/>
            </a:lvl1pPr>
          </a:lstStyle>
          <a:p>
            <a:pPr/>
            <a:r>
              <a:t>*This assumes that each group has 5 participants. Adjust numbers accordingly. </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Title 1"/>
          <p:cNvSpPr txBox="1"/>
          <p:nvPr>
            <p:ph type="title"/>
          </p:nvPr>
        </p:nvSpPr>
        <p:spPr>
          <a:xfrm>
            <a:off x="1154952" y="973667"/>
            <a:ext cx="8761415" cy="706965"/>
          </a:xfrm>
          <a:prstGeom prst="rect">
            <a:avLst/>
          </a:prstGeom>
        </p:spPr>
        <p:txBody>
          <a:bodyPr/>
          <a:lstStyle/>
          <a:p>
            <a:pPr/>
            <a:r>
              <a:t>Learning Objectives</a:t>
            </a:r>
          </a:p>
        </p:txBody>
      </p:sp>
      <p:sp>
        <p:nvSpPr>
          <p:cNvPr id="346"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47" name="Content Placeholder 4"/>
          <p:cNvSpPr txBox="1"/>
          <p:nvPr>
            <p:ph type="body" idx="1"/>
          </p:nvPr>
        </p:nvSpPr>
        <p:spPr>
          <a:xfrm>
            <a:off x="719527" y="2603500"/>
            <a:ext cx="10471213" cy="3416300"/>
          </a:xfrm>
          <a:prstGeom prst="rect">
            <a:avLst/>
          </a:prstGeom>
        </p:spPr>
        <p:txBody>
          <a:bodyPr/>
          <a:lstStyle/>
          <a:p>
            <a:pPr>
              <a:defRPr sz="2000"/>
            </a:pPr>
            <a:r>
              <a:t>Learn how to perform the second half of a ill passenger risk assessment</a:t>
            </a:r>
          </a:p>
          <a:p>
            <a:pPr lvl="1" marL="742950" indent="-285750">
              <a:defRPr>
                <a:solidFill>
                  <a:srgbClr val="000000"/>
                </a:solidFill>
              </a:defRPr>
            </a:pPr>
            <a:r>
              <a:t>Determine a suspected clinical diagnosis</a:t>
            </a:r>
            <a:endParaRPr sz="1600"/>
          </a:p>
          <a:p>
            <a:pPr lvl="1" marL="742950" indent="-285750"/>
            <a:r>
              <a:t>Decide whether to </a:t>
            </a:r>
            <a:r>
              <a:rPr>
                <a:solidFill>
                  <a:srgbClr val="000000"/>
                </a:solidFill>
              </a:rPr>
              <a:t>refer an ill traveler to </a:t>
            </a:r>
            <a:r>
              <a:t>a healthcare facility or allow them to continue traveling</a:t>
            </a:r>
            <a:endParaRPr sz="1600"/>
          </a:p>
          <a:p>
            <a:pPr lvl="1" marL="742950" indent="-285750">
              <a:defRPr>
                <a:solidFill>
                  <a:srgbClr val="000000"/>
                </a:solidFill>
              </a:defRPr>
            </a:pPr>
            <a:r>
              <a:t>Refer ill traveler to a healthcare </a:t>
            </a:r>
            <a:r>
              <a:rPr>
                <a:solidFill>
                  <a:srgbClr val="404040"/>
                </a:solidFill>
              </a:rPr>
              <a:t>facility, if needed</a:t>
            </a:r>
            <a:endParaRPr sz="1600"/>
          </a:p>
          <a:p>
            <a:pPr lvl="1" marL="742950" indent="-285750"/>
            <a:r>
              <a:t>Follow-up steps after an ill </a:t>
            </a:r>
            <a:r>
              <a:rPr>
                <a:solidFill>
                  <a:srgbClr val="000000"/>
                </a:solidFill>
              </a:rPr>
              <a:t>traveler</a:t>
            </a:r>
            <a:r>
              <a:t> referral, as necessary</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 name="Title 1"/>
          <p:cNvSpPr txBox="1"/>
          <p:nvPr>
            <p:ph type="title"/>
          </p:nvPr>
        </p:nvSpPr>
        <p:spPr>
          <a:xfrm>
            <a:off x="1154955" y="2677645"/>
            <a:ext cx="4351025" cy="2283825"/>
          </a:xfrm>
          <a:prstGeom prst="rect">
            <a:avLst/>
          </a:prstGeom>
        </p:spPr>
        <p:txBody>
          <a:bodyPr/>
          <a:lstStyle>
            <a:lvl1pPr defTabSz="448055">
              <a:defRPr sz="3920"/>
            </a:lvl1pPr>
          </a:lstStyle>
          <a:p>
            <a:pPr/>
            <a:r>
              <a:t>Infectious Diseases of Public Health Concern</a:t>
            </a:r>
          </a:p>
        </p:txBody>
      </p:sp>
      <p:sp>
        <p:nvSpPr>
          <p:cNvPr id="352" name="Text Placeholder 2"/>
          <p:cNvSpPr txBox="1"/>
          <p:nvPr>
            <p:ph type="body" sz="quarter" idx="1"/>
          </p:nvPr>
        </p:nvSpPr>
        <p:spPr>
          <a:xfrm>
            <a:off x="6895558" y="2677643"/>
            <a:ext cx="3755380" cy="2283824"/>
          </a:xfrm>
          <a:prstGeom prst="rect">
            <a:avLst/>
          </a:prstGeom>
        </p:spPr>
        <p:txBody>
          <a:bodyPr/>
          <a:lstStyle/>
          <a:p>
            <a:pPr/>
            <a:r>
              <a:t>Signs, symptoms, and epidemiological links to make a suspected clinical diagnosis</a:t>
            </a:r>
          </a:p>
        </p:txBody>
      </p:sp>
      <p:sp>
        <p:nvSpPr>
          <p:cNvPr id="353"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Title 1"/>
          <p:cNvSpPr txBox="1"/>
          <p:nvPr>
            <p:ph type="title"/>
          </p:nvPr>
        </p:nvSpPr>
        <p:spPr>
          <a:xfrm>
            <a:off x="1154952" y="973667"/>
            <a:ext cx="8761415" cy="706965"/>
          </a:xfrm>
          <a:prstGeom prst="rect">
            <a:avLst/>
          </a:prstGeom>
        </p:spPr>
        <p:txBody>
          <a:bodyPr/>
          <a:lstStyle/>
          <a:p>
            <a:pPr/>
            <a:r>
              <a:t>Cholera</a:t>
            </a:r>
          </a:p>
        </p:txBody>
      </p:sp>
      <p:sp>
        <p:nvSpPr>
          <p:cNvPr id="358" name="Content Placeholder 2"/>
          <p:cNvSpPr txBox="1"/>
          <p:nvPr>
            <p:ph type="body" sz="quarter" idx="1"/>
          </p:nvPr>
        </p:nvSpPr>
        <p:spPr>
          <a:xfrm>
            <a:off x="-158260" y="3524336"/>
            <a:ext cx="7400491" cy="1598201"/>
          </a:xfrm>
          <a:prstGeom prst="rect">
            <a:avLst/>
          </a:prstGeom>
        </p:spPr>
        <p:txBody>
          <a:bodyPr numCol="2"/>
          <a:lstStyle/>
          <a:p>
            <a:pPr lvl="2" marL="1097280" indent="-219455" defTabSz="438911">
              <a:spcBef>
                <a:spcPts val="900"/>
              </a:spcBef>
              <a:defRPr sz="1536">
                <a:solidFill>
                  <a:srgbClr val="000000"/>
                </a:solidFill>
              </a:defRPr>
            </a:pPr>
            <a:r>
              <a:t>Profuse watery diarrhea (“rice-water stools”)</a:t>
            </a:r>
            <a:endParaRPr sz="1344"/>
          </a:p>
          <a:p>
            <a:pPr lvl="2" marL="1097280" indent="-219455" defTabSz="438911">
              <a:spcBef>
                <a:spcPts val="900"/>
              </a:spcBef>
              <a:defRPr sz="1536">
                <a:solidFill>
                  <a:srgbClr val="000000"/>
                </a:solidFill>
              </a:defRPr>
            </a:pPr>
            <a:r>
              <a:t>Vomiting</a:t>
            </a:r>
            <a:endParaRPr sz="1344"/>
          </a:p>
          <a:p>
            <a:pPr lvl="2" marL="1097280" indent="-219455" defTabSz="438911">
              <a:spcBef>
                <a:spcPts val="900"/>
              </a:spcBef>
              <a:defRPr sz="1536">
                <a:solidFill>
                  <a:srgbClr val="000000"/>
                </a:solidFill>
              </a:defRPr>
            </a:pPr>
            <a:r>
              <a:t>Rapid heart rate</a:t>
            </a:r>
            <a:endParaRPr sz="1344"/>
          </a:p>
          <a:p>
            <a:pPr lvl="2" marL="1097280" indent="-219455" defTabSz="438911">
              <a:spcBef>
                <a:spcPts val="900"/>
              </a:spcBef>
              <a:defRPr sz="1536">
                <a:solidFill>
                  <a:srgbClr val="000000"/>
                </a:solidFill>
              </a:defRPr>
            </a:pPr>
            <a:r>
              <a:t>Loss of skin elasticity</a:t>
            </a:r>
            <a:endParaRPr sz="1344"/>
          </a:p>
          <a:p>
            <a:pPr lvl="2" marL="1097280" indent="-219455" defTabSz="438911">
              <a:spcBef>
                <a:spcPts val="900"/>
              </a:spcBef>
              <a:defRPr sz="1536">
                <a:solidFill>
                  <a:srgbClr val="000000"/>
                </a:solidFill>
              </a:defRPr>
            </a:pPr>
            <a:r>
              <a:t>Low blood pressure</a:t>
            </a:r>
            <a:endParaRPr sz="1344"/>
          </a:p>
          <a:p>
            <a:pPr lvl="2" marL="1097280" indent="-219455" defTabSz="438911">
              <a:spcBef>
                <a:spcPts val="900"/>
              </a:spcBef>
              <a:defRPr sz="1536">
                <a:solidFill>
                  <a:srgbClr val="000000"/>
                </a:solidFill>
              </a:defRPr>
            </a:pPr>
            <a:r>
              <a:t>Thirst</a:t>
            </a:r>
            <a:endParaRPr sz="1344"/>
          </a:p>
          <a:p>
            <a:pPr lvl="2" marL="1097280" indent="-219455" defTabSz="438911">
              <a:spcBef>
                <a:spcPts val="900"/>
              </a:spcBef>
              <a:defRPr sz="1536">
                <a:solidFill>
                  <a:srgbClr val="000000"/>
                </a:solidFill>
              </a:defRPr>
            </a:pPr>
            <a:r>
              <a:t>Muscle cramps</a:t>
            </a:r>
            <a:endParaRPr sz="1344"/>
          </a:p>
          <a:p>
            <a:pPr lvl="2" marL="1097280" indent="-219455" defTabSz="438911">
              <a:spcBef>
                <a:spcPts val="900"/>
              </a:spcBef>
              <a:defRPr sz="1536">
                <a:solidFill>
                  <a:srgbClr val="000000"/>
                </a:solidFill>
              </a:defRPr>
            </a:pPr>
            <a:r>
              <a:t>Restlessness or irritability</a:t>
            </a:r>
          </a:p>
        </p:txBody>
      </p:sp>
      <p:sp>
        <p:nvSpPr>
          <p:cNvPr id="359"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60" name="Picture 6" descr="Picture 6"/>
          <p:cNvPicPr>
            <a:picLocks noChangeAspect="1"/>
          </p:cNvPicPr>
          <p:nvPr/>
        </p:nvPicPr>
        <p:blipFill>
          <a:blip r:embed="rId3">
            <a:extLst/>
          </a:blip>
          <a:stretch>
            <a:fillRect/>
          </a:stretch>
        </p:blipFill>
        <p:spPr>
          <a:xfrm>
            <a:off x="7074875" y="2270605"/>
            <a:ext cx="5064371" cy="3378746"/>
          </a:xfrm>
          <a:prstGeom prst="rect">
            <a:avLst/>
          </a:prstGeom>
          <a:ln w="12700">
            <a:miter lim="400000"/>
          </a:ln>
        </p:spPr>
      </p:pic>
      <p:sp>
        <p:nvSpPr>
          <p:cNvPr id="361" name="TextBox 7"/>
          <p:cNvSpPr txBox="1"/>
          <p:nvPr/>
        </p:nvSpPr>
        <p:spPr>
          <a:xfrm>
            <a:off x="7317962" y="5712511"/>
            <a:ext cx="3976301" cy="3073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400"/>
            </a:lvl1pPr>
          </a:lstStyle>
          <a:p>
            <a:pPr/>
            <a:r>
              <a:t>Cholera distribution map (credit: WHO)</a:t>
            </a:r>
          </a:p>
        </p:txBody>
      </p:sp>
      <p:sp>
        <p:nvSpPr>
          <p:cNvPr id="362" name="Content Placeholder 2"/>
          <p:cNvSpPr txBox="1"/>
          <p:nvPr/>
        </p:nvSpPr>
        <p:spPr>
          <a:xfrm>
            <a:off x="313422" y="2270605"/>
            <a:ext cx="6913101" cy="4231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342900" indent="-342900">
              <a:spcBef>
                <a:spcPts val="1000"/>
              </a:spcBef>
              <a:buClr>
                <a:schemeClr val="accent1"/>
              </a:buClr>
              <a:buSzPct val="80000"/>
              <a:buChar char=""/>
              <a:defRPr sz="2000">
                <a:solidFill>
                  <a:srgbClr val="404040"/>
                </a:solidFill>
              </a:defRPr>
            </a:pPr>
            <a:r>
              <a:t>Signs and symptoms:</a:t>
            </a:r>
          </a:p>
          <a:p>
            <a:pPr lvl="1" marL="742950" indent="-285750">
              <a:spcBef>
                <a:spcPts val="1000"/>
              </a:spcBef>
              <a:buClr>
                <a:schemeClr val="accent1"/>
              </a:buClr>
              <a:buSzPct val="80000"/>
              <a:buChar char=""/>
              <a:defRPr>
                <a:solidFill>
                  <a:srgbClr val="404040"/>
                </a:solidFill>
              </a:defRPr>
            </a:pPr>
            <a:r>
              <a:t>Can be mild in many (nausea, manageable diarrhea)</a:t>
            </a:r>
            <a:endParaRPr sz="1600"/>
          </a:p>
          <a:p>
            <a:pPr lvl="1" marL="742950" indent="-285750">
              <a:spcBef>
                <a:spcPts val="1000"/>
              </a:spcBef>
              <a:buClr>
                <a:schemeClr val="accent1"/>
              </a:buClr>
              <a:buSzPct val="80000"/>
              <a:buChar char=""/>
              <a:defRPr>
                <a:solidFill>
                  <a:srgbClr val="404040"/>
                </a:solidFill>
              </a:defRPr>
            </a:pPr>
            <a:r>
              <a:t>Severe (5-10% of infected persons): </a:t>
            </a:r>
            <a:endParaRPr sz="1600"/>
          </a:p>
          <a:p>
            <a:pPr marL="342900" indent="-342900" algn="r">
              <a:spcBef>
                <a:spcPts val="1000"/>
              </a:spcBef>
              <a:buClr>
                <a:schemeClr val="accent1"/>
              </a:buClr>
              <a:buSzPct val="80000"/>
              <a:buChar char=""/>
              <a:defRPr sz="2000"/>
            </a:pPr>
          </a:p>
          <a:p>
            <a:pPr marL="342900" indent="-342900">
              <a:spcBef>
                <a:spcPts val="1000"/>
              </a:spcBef>
              <a:buClr>
                <a:schemeClr val="accent1"/>
              </a:buClr>
              <a:buSzPct val="80000"/>
              <a:buChar char=""/>
              <a:defRPr sz="2000">
                <a:solidFill>
                  <a:srgbClr val="404040"/>
                </a:solidFill>
              </a:defRPr>
            </a:pPr>
          </a:p>
          <a:p>
            <a:pPr marL="342900" indent="-342900">
              <a:spcBef>
                <a:spcPts val="1000"/>
              </a:spcBef>
              <a:buClr>
                <a:schemeClr val="accent1"/>
              </a:buClr>
              <a:buSzPct val="80000"/>
              <a:buChar char=""/>
              <a:defRPr sz="2000">
                <a:solidFill>
                  <a:srgbClr val="404040"/>
                </a:solidFill>
              </a:defRPr>
            </a:pPr>
          </a:p>
          <a:p>
            <a:pPr>
              <a:spcBef>
                <a:spcPts val="1000"/>
              </a:spcBef>
              <a:defRPr sz="2000">
                <a:solidFill>
                  <a:srgbClr val="404040"/>
                </a:solidFill>
              </a:defRPr>
            </a:pPr>
          </a:p>
          <a:p>
            <a:pPr marL="342900" indent="-342900">
              <a:spcBef>
                <a:spcPts val="1000"/>
              </a:spcBef>
              <a:buClr>
                <a:schemeClr val="accent1"/>
              </a:buClr>
              <a:buSzPct val="80000"/>
              <a:buChar char=""/>
              <a:defRPr sz="2000">
                <a:solidFill>
                  <a:srgbClr val="404040"/>
                </a:solidFill>
              </a:defRPr>
            </a:pPr>
            <a:r>
              <a:t>Incubation period: </a:t>
            </a:r>
            <a:r>
              <a:rPr>
                <a:solidFill>
                  <a:srgbClr val="000000"/>
                </a:solidFill>
              </a:rPr>
              <a:t>A few hours to 5 </a:t>
            </a:r>
            <a:r>
              <a:t>days</a:t>
            </a:r>
          </a:p>
          <a:p>
            <a:pPr marL="342900" indent="-342900">
              <a:spcBef>
                <a:spcPts val="1000"/>
              </a:spcBef>
              <a:buClr>
                <a:schemeClr val="accent1"/>
              </a:buClr>
              <a:buSzPct val="80000"/>
              <a:buChar char=""/>
              <a:defRPr sz="2000">
                <a:solidFill>
                  <a:srgbClr val="404040"/>
                </a:solidFill>
              </a:defRPr>
            </a:pPr>
            <a:r>
              <a:t>Transmission: Ingesting contaminated food or water</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6" name="Title 1"/>
          <p:cNvSpPr txBox="1"/>
          <p:nvPr>
            <p:ph type="title"/>
          </p:nvPr>
        </p:nvSpPr>
        <p:spPr>
          <a:xfrm>
            <a:off x="1154952" y="973667"/>
            <a:ext cx="8761415" cy="706965"/>
          </a:xfrm>
          <a:prstGeom prst="rect">
            <a:avLst/>
          </a:prstGeom>
        </p:spPr>
        <p:txBody>
          <a:bodyPr/>
          <a:lstStyle/>
          <a:p>
            <a:pPr/>
            <a:r>
              <a:t>Ebola virus disease</a:t>
            </a:r>
          </a:p>
        </p:txBody>
      </p:sp>
      <p:sp>
        <p:nvSpPr>
          <p:cNvPr id="367"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68" name="Content Placeholder 2"/>
          <p:cNvSpPr txBox="1"/>
          <p:nvPr/>
        </p:nvSpPr>
        <p:spPr>
          <a:xfrm>
            <a:off x="4822047" y="2364543"/>
            <a:ext cx="7324233" cy="4841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342900" indent="-342900">
              <a:spcBef>
                <a:spcPts val="1000"/>
              </a:spcBef>
              <a:buClr>
                <a:schemeClr val="accent1"/>
              </a:buClr>
              <a:buSzPct val="80000"/>
              <a:buChar char=""/>
              <a:defRPr sz="2200">
                <a:solidFill>
                  <a:srgbClr val="404040"/>
                </a:solidFill>
              </a:defRPr>
            </a:pPr>
            <a:r>
              <a:t>Signs and symptoms:</a:t>
            </a:r>
          </a:p>
          <a:p>
            <a:pPr marL="342900" indent="-342900">
              <a:spcBef>
                <a:spcPts val="1000"/>
              </a:spcBef>
              <a:buClr>
                <a:schemeClr val="accent1"/>
              </a:buClr>
              <a:buSzPct val="80000"/>
              <a:buChar char=""/>
              <a:defRPr sz="2200">
                <a:solidFill>
                  <a:srgbClr val="404040"/>
                </a:solidFill>
              </a:defRPr>
            </a:pPr>
          </a:p>
          <a:p>
            <a:pPr marL="342900" indent="-342900">
              <a:spcBef>
                <a:spcPts val="1000"/>
              </a:spcBef>
              <a:buClr>
                <a:schemeClr val="accent1"/>
              </a:buClr>
              <a:buSzPct val="80000"/>
              <a:buChar char=""/>
              <a:defRPr sz="2200">
                <a:solidFill>
                  <a:srgbClr val="404040"/>
                </a:solidFill>
              </a:defRPr>
            </a:pPr>
          </a:p>
          <a:p>
            <a:pPr marL="342900" indent="-342900">
              <a:spcBef>
                <a:spcPts val="1000"/>
              </a:spcBef>
              <a:buClr>
                <a:schemeClr val="accent1"/>
              </a:buClr>
              <a:buSzPct val="80000"/>
              <a:buChar char=""/>
              <a:defRPr sz="2200">
                <a:solidFill>
                  <a:srgbClr val="404040"/>
                </a:solidFill>
              </a:defRPr>
            </a:pPr>
          </a:p>
          <a:p>
            <a:pPr>
              <a:spcBef>
                <a:spcPts val="1000"/>
              </a:spcBef>
              <a:defRPr sz="2200">
                <a:solidFill>
                  <a:srgbClr val="404040"/>
                </a:solidFill>
              </a:defRPr>
            </a:pPr>
          </a:p>
          <a:p>
            <a:pPr marL="342900" indent="-342900">
              <a:spcBef>
                <a:spcPts val="1000"/>
              </a:spcBef>
              <a:buClr>
                <a:schemeClr val="accent1"/>
              </a:buClr>
              <a:buSzPct val="80000"/>
              <a:buChar char=""/>
              <a:defRPr sz="2200">
                <a:solidFill>
                  <a:srgbClr val="404040"/>
                </a:solidFill>
              </a:defRPr>
            </a:pPr>
          </a:p>
          <a:p>
            <a:pPr marL="342900" indent="-342900">
              <a:spcBef>
                <a:spcPts val="1000"/>
              </a:spcBef>
              <a:buClr>
                <a:schemeClr val="accent1"/>
              </a:buClr>
              <a:buSzPct val="80000"/>
              <a:buChar char=""/>
              <a:defRPr sz="2200">
                <a:solidFill>
                  <a:srgbClr val="404040"/>
                </a:solidFill>
              </a:defRPr>
            </a:pPr>
            <a:r>
              <a:t>Incubation period: 2-21 days (average: 8-10 days)</a:t>
            </a:r>
          </a:p>
          <a:p>
            <a:pPr marL="342900" indent="-342900">
              <a:spcBef>
                <a:spcPts val="1000"/>
              </a:spcBef>
              <a:buClr>
                <a:schemeClr val="accent1"/>
              </a:buClr>
              <a:buSzPct val="80000"/>
              <a:buChar char=""/>
              <a:defRPr sz="2200">
                <a:solidFill>
                  <a:srgbClr val="404040"/>
                </a:solidFill>
              </a:defRPr>
            </a:pPr>
            <a:r>
              <a:t>Transmission: Direct </a:t>
            </a:r>
            <a:r>
              <a:rPr>
                <a:solidFill>
                  <a:srgbClr val="000000"/>
                </a:solidFill>
              </a:rPr>
              <a:t>contact with bodily fluids of a symptomatic infected person OR direct contact with infected animals (e.g., fruit bats, primates)</a:t>
            </a:r>
          </a:p>
        </p:txBody>
      </p:sp>
      <p:sp>
        <p:nvSpPr>
          <p:cNvPr id="369" name="TextBox 7"/>
          <p:cNvSpPr txBox="1"/>
          <p:nvPr/>
        </p:nvSpPr>
        <p:spPr>
          <a:xfrm>
            <a:off x="477216" y="6133557"/>
            <a:ext cx="3976302"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Ebola virus outbreak distribution map (credit: CDC)</a:t>
            </a:r>
          </a:p>
        </p:txBody>
      </p:sp>
      <p:pic>
        <p:nvPicPr>
          <p:cNvPr id="370" name="Picture 8" descr="Picture 8"/>
          <p:cNvPicPr>
            <a:picLocks noChangeAspect="1"/>
          </p:cNvPicPr>
          <p:nvPr/>
        </p:nvPicPr>
        <p:blipFill>
          <a:blip r:embed="rId3">
            <a:extLst/>
          </a:blip>
          <a:stretch>
            <a:fillRect/>
          </a:stretch>
        </p:blipFill>
        <p:spPr>
          <a:xfrm>
            <a:off x="708587" y="1974739"/>
            <a:ext cx="3790650" cy="4196793"/>
          </a:xfrm>
          <a:prstGeom prst="rect">
            <a:avLst/>
          </a:prstGeom>
          <a:ln w="12700">
            <a:miter lim="400000"/>
          </a:ln>
        </p:spPr>
      </p:pic>
      <p:pic>
        <p:nvPicPr>
          <p:cNvPr id="371" name="Picture 9" descr="Picture 9"/>
          <p:cNvPicPr>
            <a:picLocks noChangeAspect="1"/>
          </p:cNvPicPr>
          <p:nvPr/>
        </p:nvPicPr>
        <p:blipFill>
          <a:blip r:embed="rId4">
            <a:extLst/>
          </a:blip>
          <a:stretch>
            <a:fillRect/>
          </a:stretch>
        </p:blipFill>
        <p:spPr>
          <a:xfrm>
            <a:off x="854564" y="5273413"/>
            <a:ext cx="1007480" cy="753857"/>
          </a:xfrm>
          <a:prstGeom prst="rect">
            <a:avLst/>
          </a:prstGeom>
          <a:ln w="12700">
            <a:miter lim="400000"/>
          </a:ln>
        </p:spPr>
      </p:pic>
      <p:sp>
        <p:nvSpPr>
          <p:cNvPr id="372" name="Content Placeholder 2"/>
          <p:cNvSpPr txBox="1"/>
          <p:nvPr/>
        </p:nvSpPr>
        <p:spPr>
          <a:xfrm>
            <a:off x="4822047" y="2948733"/>
            <a:ext cx="7324233" cy="1881553"/>
          </a:xfrm>
          <a:prstGeom prst="rect">
            <a:avLst/>
          </a:prstGeom>
          <a:ln w="12700">
            <a:miter lim="400000"/>
          </a:ln>
          <a:extLst>
            <a:ext uri="{C572A759-6A51-4108-AA02-DFA0A04FC94B}">
              <ma14:wrappingTextBoxFlag xmlns:ma14="http://schemas.microsoft.com/office/mac/drawingml/2011/main" val="1"/>
            </a:ext>
          </a:extLst>
        </p:spPr>
        <p:txBody>
          <a:bodyPr lIns="45719" rIns="45719" numCol="2"/>
          <a:lstStyle/>
          <a:p>
            <a:pPr lvl="1" marL="742950" indent="-285750">
              <a:spcBef>
                <a:spcPts val="1000"/>
              </a:spcBef>
              <a:buClr>
                <a:schemeClr val="accent1"/>
              </a:buClr>
              <a:buSzPct val="80000"/>
              <a:buChar char=""/>
              <a:defRPr sz="2000">
                <a:solidFill>
                  <a:srgbClr val="404040"/>
                </a:solidFill>
              </a:defRPr>
            </a:pPr>
            <a:r>
              <a:t>Fever</a:t>
            </a:r>
            <a:endParaRPr sz="1600"/>
          </a:p>
          <a:p>
            <a:pPr lvl="1" marL="742950" indent="-285750">
              <a:spcBef>
                <a:spcPts val="1000"/>
              </a:spcBef>
              <a:buClr>
                <a:schemeClr val="accent1"/>
              </a:buClr>
              <a:buSzPct val="80000"/>
              <a:buChar char=""/>
              <a:defRPr sz="2000">
                <a:solidFill>
                  <a:srgbClr val="404040"/>
                </a:solidFill>
              </a:defRPr>
            </a:pPr>
            <a:r>
              <a:t>Severe headache </a:t>
            </a:r>
            <a:endParaRPr sz="1600"/>
          </a:p>
          <a:p>
            <a:pPr lvl="1" marL="742950" indent="-285750">
              <a:spcBef>
                <a:spcPts val="1000"/>
              </a:spcBef>
              <a:buClr>
                <a:schemeClr val="accent1"/>
              </a:buClr>
              <a:buSzPct val="80000"/>
              <a:buChar char=""/>
              <a:defRPr sz="2000">
                <a:solidFill>
                  <a:srgbClr val="404040"/>
                </a:solidFill>
              </a:defRPr>
            </a:pPr>
            <a:r>
              <a:t>Fatigue / weakness</a:t>
            </a:r>
            <a:endParaRPr sz="1600"/>
          </a:p>
          <a:p>
            <a:pPr lvl="1" marL="742950" indent="-285750">
              <a:spcBef>
                <a:spcPts val="1000"/>
              </a:spcBef>
              <a:buClr>
                <a:schemeClr val="accent1"/>
              </a:buClr>
              <a:buSzPct val="80000"/>
              <a:buChar char=""/>
              <a:defRPr sz="2000">
                <a:solidFill>
                  <a:srgbClr val="404040"/>
                </a:solidFill>
              </a:defRPr>
            </a:pPr>
            <a:r>
              <a:t>Muscle pain</a:t>
            </a:r>
            <a:endParaRPr sz="1600"/>
          </a:p>
          <a:p>
            <a:pPr lvl="1" marL="742950" indent="-285750">
              <a:spcBef>
                <a:spcPts val="1000"/>
              </a:spcBef>
              <a:buClr>
                <a:schemeClr val="accent1"/>
              </a:buClr>
              <a:buSzPct val="80000"/>
              <a:buChar char=""/>
              <a:defRPr sz="2000">
                <a:solidFill>
                  <a:srgbClr val="404040"/>
                </a:solidFill>
              </a:defRPr>
            </a:pPr>
            <a:r>
              <a:t>Diarrhea</a:t>
            </a:r>
            <a:endParaRPr sz="1600"/>
          </a:p>
          <a:p>
            <a:pPr lvl="1" marL="742950" indent="-285750">
              <a:spcBef>
                <a:spcPts val="1000"/>
              </a:spcBef>
              <a:buClr>
                <a:schemeClr val="accent1"/>
              </a:buClr>
              <a:buSzPct val="80000"/>
              <a:buChar char=""/>
              <a:defRPr sz="2000">
                <a:solidFill>
                  <a:srgbClr val="404040"/>
                </a:solidFill>
              </a:defRPr>
            </a:pPr>
            <a:r>
              <a:t>Vomiting</a:t>
            </a:r>
            <a:endParaRPr sz="1600"/>
          </a:p>
          <a:p>
            <a:pPr lvl="1" marL="742950" indent="-285750">
              <a:spcBef>
                <a:spcPts val="1000"/>
              </a:spcBef>
              <a:buClr>
                <a:schemeClr val="accent1"/>
              </a:buClr>
              <a:buSzPct val="80000"/>
              <a:buChar char=""/>
              <a:defRPr sz="2000">
                <a:solidFill>
                  <a:srgbClr val="404040"/>
                </a:solidFill>
              </a:defRPr>
            </a:pPr>
            <a:r>
              <a:t>Stomach Pain</a:t>
            </a:r>
            <a:endParaRPr sz="1600"/>
          </a:p>
          <a:p>
            <a:pPr lvl="1" marL="742950" indent="-285750">
              <a:spcBef>
                <a:spcPts val="1000"/>
              </a:spcBef>
              <a:buClr>
                <a:schemeClr val="accent1"/>
              </a:buClr>
              <a:buSzPct val="80000"/>
              <a:buChar char=""/>
              <a:defRPr sz="2000">
                <a:solidFill>
                  <a:srgbClr val="404040"/>
                </a:solidFill>
              </a:defRPr>
            </a:pPr>
            <a:r>
              <a:t>Unexplained bleeding/bruising </a:t>
            </a:r>
            <a:endParaRPr sz="1600"/>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Title 1"/>
          <p:cNvSpPr txBox="1"/>
          <p:nvPr>
            <p:ph type="title"/>
          </p:nvPr>
        </p:nvSpPr>
        <p:spPr>
          <a:xfrm>
            <a:off x="1154952" y="973667"/>
            <a:ext cx="8761415" cy="706965"/>
          </a:xfrm>
          <a:prstGeom prst="rect">
            <a:avLst/>
          </a:prstGeom>
        </p:spPr>
        <p:txBody>
          <a:bodyPr/>
          <a:lstStyle/>
          <a:p>
            <a:pPr/>
            <a:r>
              <a:t>Lassa fever</a:t>
            </a:r>
          </a:p>
        </p:txBody>
      </p:sp>
      <p:sp>
        <p:nvSpPr>
          <p:cNvPr id="377" name="Content Placeholder 2"/>
          <p:cNvSpPr txBox="1"/>
          <p:nvPr>
            <p:ph type="body" idx="1"/>
          </p:nvPr>
        </p:nvSpPr>
        <p:spPr>
          <a:xfrm>
            <a:off x="123092" y="2100104"/>
            <a:ext cx="7784208" cy="4479690"/>
          </a:xfrm>
          <a:prstGeom prst="rect">
            <a:avLst/>
          </a:prstGeom>
        </p:spPr>
        <p:txBody>
          <a:bodyPr/>
          <a:lstStyle/>
          <a:p>
            <a:pPr marL="318897" indent="-318897" defTabSz="425195">
              <a:spcBef>
                <a:spcPts val="900"/>
              </a:spcBef>
              <a:defRPr sz="1581"/>
            </a:pPr>
            <a:r>
              <a:t>Signs and symptoms:</a:t>
            </a:r>
          </a:p>
          <a:p>
            <a:pPr lvl="1" marL="690943" indent="-265747" defTabSz="425195">
              <a:spcBef>
                <a:spcPts val="900"/>
              </a:spcBef>
              <a:defRPr sz="1581"/>
            </a:pPr>
            <a:r>
              <a:t>Mild and undiagnosed in 80% of cases: fever, general weakness, and headache</a:t>
            </a:r>
            <a:endParaRPr sz="1488"/>
          </a:p>
          <a:p>
            <a:pPr lvl="1" marL="690943" indent="-265747" defTabSz="425195">
              <a:spcBef>
                <a:spcPts val="900"/>
              </a:spcBef>
              <a:defRPr sz="1581"/>
            </a:pPr>
            <a:r>
              <a:t>Severe: </a:t>
            </a:r>
            <a:endParaRPr sz="1488"/>
          </a:p>
          <a:p>
            <a:pPr marL="318897" indent="-318897" defTabSz="425195">
              <a:spcBef>
                <a:spcPts val="900"/>
              </a:spcBef>
              <a:defRPr sz="1581"/>
            </a:pPr>
          </a:p>
          <a:p>
            <a:pPr marL="318897" indent="-318897" defTabSz="425195">
              <a:spcBef>
                <a:spcPts val="900"/>
              </a:spcBef>
              <a:defRPr sz="1581"/>
            </a:pPr>
          </a:p>
          <a:p>
            <a:pPr marL="318897" indent="-318897" defTabSz="425195">
              <a:spcBef>
                <a:spcPts val="900"/>
              </a:spcBef>
              <a:defRPr sz="1581"/>
            </a:pPr>
          </a:p>
          <a:p>
            <a:pPr marL="318897" indent="-318897" defTabSz="425195">
              <a:spcBef>
                <a:spcPts val="900"/>
              </a:spcBef>
              <a:defRPr sz="1581"/>
            </a:pPr>
          </a:p>
          <a:p>
            <a:pPr marL="318897" indent="-318897" defTabSz="425195">
              <a:spcBef>
                <a:spcPts val="900"/>
              </a:spcBef>
              <a:defRPr sz="1581"/>
            </a:pPr>
            <a:r>
              <a:t>Incubation period: 1- 3 weeks</a:t>
            </a:r>
          </a:p>
          <a:p>
            <a:pPr marL="318897" indent="-318897" defTabSz="425195">
              <a:spcBef>
                <a:spcPts val="900"/>
              </a:spcBef>
              <a:defRPr sz="1581"/>
            </a:pPr>
            <a:r>
              <a:t>Transmission:</a:t>
            </a:r>
          </a:p>
          <a:p>
            <a:pPr lvl="1" marL="690943" indent="-265747" defTabSz="425195">
              <a:spcBef>
                <a:spcPts val="900"/>
              </a:spcBef>
              <a:defRPr sz="1581"/>
            </a:pPr>
            <a:r>
              <a:t>Contact with multimammat rat feces or urine</a:t>
            </a:r>
            <a:endParaRPr sz="1488"/>
          </a:p>
          <a:p>
            <a:pPr lvl="1" marL="690943" indent="-265747" defTabSz="425195">
              <a:spcBef>
                <a:spcPts val="900"/>
              </a:spcBef>
              <a:defRPr sz="1581"/>
            </a:pPr>
            <a:r>
              <a:t>Person-to-person transmission via exposure to bodily fluids of infected person</a:t>
            </a:r>
          </a:p>
        </p:txBody>
      </p:sp>
      <p:sp>
        <p:nvSpPr>
          <p:cNvPr id="378"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79" name="Picture 5" descr="Picture 5"/>
          <p:cNvPicPr>
            <a:picLocks noChangeAspect="1"/>
          </p:cNvPicPr>
          <p:nvPr/>
        </p:nvPicPr>
        <p:blipFill>
          <a:blip r:embed="rId3">
            <a:extLst/>
          </a:blip>
          <a:stretch>
            <a:fillRect/>
          </a:stretch>
        </p:blipFill>
        <p:spPr>
          <a:xfrm>
            <a:off x="7966975" y="1680631"/>
            <a:ext cx="4197571" cy="3466533"/>
          </a:xfrm>
          <a:prstGeom prst="rect">
            <a:avLst/>
          </a:prstGeom>
          <a:ln w="12700">
            <a:miter lim="400000"/>
          </a:ln>
        </p:spPr>
      </p:pic>
      <p:sp>
        <p:nvSpPr>
          <p:cNvPr id="380" name="TextBox 7"/>
          <p:cNvSpPr txBox="1"/>
          <p:nvPr/>
        </p:nvSpPr>
        <p:spPr>
          <a:xfrm>
            <a:off x="7794399" y="5225770"/>
            <a:ext cx="4542722" cy="1107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600"/>
            </a:pPr>
            <a:r>
              <a:t>Lassa fever distribution map</a:t>
            </a:r>
          </a:p>
          <a:p>
            <a:pPr algn="ctr">
              <a:defRPr sz="1600">
                <a:solidFill>
                  <a:srgbClr val="00B050"/>
                </a:solidFill>
              </a:defRPr>
            </a:pPr>
            <a:r>
              <a:t>Green = countries reporting few cases</a:t>
            </a:r>
          </a:p>
          <a:p>
            <a:pPr algn="ctr">
              <a:defRPr sz="1600">
                <a:solidFill>
                  <a:srgbClr val="0070C0"/>
                </a:solidFill>
              </a:defRPr>
            </a:pPr>
            <a:r>
              <a:t>Blue = countries reporting endemic disease</a:t>
            </a:r>
          </a:p>
          <a:p>
            <a:pPr algn="ctr">
              <a:defRPr sz="1600"/>
            </a:pPr>
            <a:r>
              <a:t> (Credit: CDC)</a:t>
            </a:r>
          </a:p>
        </p:txBody>
      </p:sp>
      <p:sp>
        <p:nvSpPr>
          <p:cNvPr id="381" name="Content Placeholder 2"/>
          <p:cNvSpPr txBox="1"/>
          <p:nvPr/>
        </p:nvSpPr>
        <p:spPr>
          <a:xfrm>
            <a:off x="168812" y="3542045"/>
            <a:ext cx="7278353" cy="2542232"/>
          </a:xfrm>
          <a:prstGeom prst="rect">
            <a:avLst/>
          </a:prstGeom>
          <a:ln w="12700">
            <a:miter lim="400000"/>
          </a:ln>
          <a:extLst>
            <a:ext uri="{C572A759-6A51-4108-AA02-DFA0A04FC94B}">
              <ma14:wrappingTextBoxFlag xmlns:ma14="http://schemas.microsoft.com/office/mac/drawingml/2011/main" val="1"/>
            </a:ext>
          </a:extLst>
        </p:spPr>
        <p:txBody>
          <a:bodyPr lIns="45719" rIns="45719" numCol="2">
            <a:normAutofit fontScale="100000" lnSpcReduction="0"/>
          </a:bodyPr>
          <a:lstStyle/>
          <a:p>
            <a:pPr lvl="2" marL="1143000" indent="-228600">
              <a:spcBef>
                <a:spcPts val="1000"/>
              </a:spcBef>
              <a:buClr>
                <a:schemeClr val="accent1"/>
              </a:buClr>
              <a:buSzPct val="80000"/>
              <a:buChar char=""/>
              <a:defRPr sz="1600">
                <a:solidFill>
                  <a:srgbClr val="404040"/>
                </a:solidFill>
              </a:defRPr>
            </a:pPr>
            <a:r>
              <a:t>Hemorrhaging (in gums, eyes, or nose)</a:t>
            </a:r>
            <a:endParaRPr sz="1400"/>
          </a:p>
          <a:p>
            <a:pPr lvl="2" marL="1143000" indent="-228600">
              <a:spcBef>
                <a:spcPts val="1000"/>
              </a:spcBef>
              <a:buClr>
                <a:schemeClr val="accent1"/>
              </a:buClr>
              <a:buSzPct val="80000"/>
              <a:buChar char=""/>
              <a:defRPr sz="1600">
                <a:solidFill>
                  <a:srgbClr val="404040"/>
                </a:solidFill>
              </a:defRPr>
            </a:pPr>
            <a:r>
              <a:t>Respiratory distress</a:t>
            </a:r>
            <a:endParaRPr sz="1400"/>
          </a:p>
          <a:p>
            <a:pPr lvl="2" marL="1143000" indent="-228600">
              <a:spcBef>
                <a:spcPts val="1000"/>
              </a:spcBef>
              <a:buClr>
                <a:schemeClr val="accent1"/>
              </a:buClr>
              <a:buSzPct val="80000"/>
              <a:buChar char=""/>
              <a:defRPr sz="1600">
                <a:solidFill>
                  <a:srgbClr val="404040"/>
                </a:solidFill>
              </a:defRPr>
            </a:pPr>
            <a:r>
              <a:t>Repeated vomiting</a:t>
            </a:r>
            <a:endParaRPr sz="1400"/>
          </a:p>
          <a:p>
            <a:pPr lvl="2" marL="1143000" indent="-228600">
              <a:spcBef>
                <a:spcPts val="1000"/>
              </a:spcBef>
              <a:buClr>
                <a:schemeClr val="accent1"/>
              </a:buClr>
              <a:buSzPct val="80000"/>
              <a:buChar char=""/>
              <a:defRPr sz="1600">
                <a:solidFill>
                  <a:srgbClr val="404040"/>
                </a:solidFill>
              </a:defRPr>
            </a:pPr>
          </a:p>
          <a:p>
            <a:pPr lvl="2" marL="1143000" indent="-228600">
              <a:spcBef>
                <a:spcPts val="1000"/>
              </a:spcBef>
              <a:buClr>
                <a:schemeClr val="accent1"/>
              </a:buClr>
              <a:buSzPct val="80000"/>
              <a:buChar char=""/>
              <a:defRPr sz="1600">
                <a:solidFill>
                  <a:srgbClr val="404040"/>
                </a:solidFill>
              </a:defRPr>
            </a:pPr>
          </a:p>
          <a:p>
            <a:pPr lvl="2" marL="1143000" indent="-228600">
              <a:spcBef>
                <a:spcPts val="1000"/>
              </a:spcBef>
              <a:buClr>
                <a:schemeClr val="accent1"/>
              </a:buClr>
              <a:buSzPct val="80000"/>
              <a:buChar char=""/>
              <a:defRPr sz="1600">
                <a:solidFill>
                  <a:srgbClr val="404040"/>
                </a:solidFill>
              </a:defRPr>
            </a:pPr>
          </a:p>
          <a:p>
            <a:pPr lvl="2" marL="1143000" indent="-228600">
              <a:spcBef>
                <a:spcPts val="1000"/>
              </a:spcBef>
              <a:buClr>
                <a:schemeClr val="accent1"/>
              </a:buClr>
              <a:buSzPct val="80000"/>
              <a:buChar char=""/>
              <a:defRPr sz="1600">
                <a:solidFill>
                  <a:srgbClr val="404040"/>
                </a:solidFill>
              </a:defRPr>
            </a:pPr>
            <a:r>
              <a:t>Facial swelling</a:t>
            </a:r>
            <a:endParaRPr sz="1400"/>
          </a:p>
          <a:p>
            <a:pPr lvl="2" marL="1143000" indent="-228600">
              <a:spcBef>
                <a:spcPts val="1000"/>
              </a:spcBef>
              <a:buClr>
                <a:schemeClr val="accent1"/>
              </a:buClr>
              <a:buSzPct val="80000"/>
              <a:buChar char=""/>
              <a:defRPr sz="1600">
                <a:solidFill>
                  <a:srgbClr val="404040"/>
                </a:solidFill>
              </a:defRPr>
            </a:pPr>
            <a:r>
              <a:t>Pain in chest, back, and abdomen</a:t>
            </a:r>
            <a:endParaRPr sz="1400"/>
          </a:p>
          <a:p>
            <a:pPr lvl="2" marL="1143000" indent="-228600">
              <a:spcBef>
                <a:spcPts val="1000"/>
              </a:spcBef>
              <a:buClr>
                <a:schemeClr val="accent1"/>
              </a:buClr>
              <a:buSzPct val="80000"/>
              <a:buChar char=""/>
              <a:defRPr sz="1600">
                <a:solidFill>
                  <a:srgbClr val="404040"/>
                </a:solidFill>
              </a:defRPr>
            </a:pPr>
            <a:r>
              <a:t>Shock</a:t>
            </a:r>
            <a:endParaRPr sz="1400"/>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Title 1"/>
          <p:cNvSpPr txBox="1"/>
          <p:nvPr>
            <p:ph type="title"/>
          </p:nvPr>
        </p:nvSpPr>
        <p:spPr>
          <a:xfrm>
            <a:off x="1154952" y="973667"/>
            <a:ext cx="8761415" cy="706965"/>
          </a:xfrm>
          <a:prstGeom prst="rect">
            <a:avLst/>
          </a:prstGeom>
        </p:spPr>
        <p:txBody>
          <a:bodyPr/>
          <a:lstStyle/>
          <a:p>
            <a:pPr/>
            <a:r>
              <a:t>Malaria</a:t>
            </a:r>
          </a:p>
        </p:txBody>
      </p:sp>
      <p:sp>
        <p:nvSpPr>
          <p:cNvPr id="386"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87" name="Content Placeholder 2"/>
          <p:cNvSpPr txBox="1"/>
          <p:nvPr/>
        </p:nvSpPr>
        <p:spPr>
          <a:xfrm>
            <a:off x="5742509" y="2305532"/>
            <a:ext cx="5716236" cy="4524234"/>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marL="312039" indent="-312039" defTabSz="416052">
              <a:spcBef>
                <a:spcPts val="900"/>
              </a:spcBef>
              <a:buClr>
                <a:schemeClr val="accent1"/>
              </a:buClr>
              <a:buSzPct val="80000"/>
              <a:buChar char=""/>
              <a:defRPr sz="1820">
                <a:solidFill>
                  <a:srgbClr val="404040"/>
                </a:solidFill>
              </a:defRPr>
            </a:pPr>
            <a:r>
              <a:t>Signs and symptoms:</a:t>
            </a:r>
          </a:p>
          <a:p>
            <a:pPr marL="312039" indent="-312039" defTabSz="416052">
              <a:spcBef>
                <a:spcPts val="900"/>
              </a:spcBef>
              <a:buClr>
                <a:schemeClr val="accent1"/>
              </a:buClr>
              <a:buSzPct val="80000"/>
              <a:buChar char=""/>
              <a:defRPr sz="1820">
                <a:solidFill>
                  <a:srgbClr val="404040"/>
                </a:solidFill>
              </a:defRPr>
            </a:pPr>
          </a:p>
          <a:p>
            <a:pPr marL="312039" indent="-312039" defTabSz="416052">
              <a:spcBef>
                <a:spcPts val="900"/>
              </a:spcBef>
              <a:buClr>
                <a:schemeClr val="accent1"/>
              </a:buClr>
              <a:buSzPct val="80000"/>
              <a:buChar char=""/>
              <a:defRPr sz="1820">
                <a:solidFill>
                  <a:srgbClr val="404040"/>
                </a:solidFill>
              </a:defRPr>
            </a:pPr>
          </a:p>
          <a:p>
            <a:pPr marL="312039" indent="-312039" defTabSz="416052">
              <a:spcBef>
                <a:spcPts val="900"/>
              </a:spcBef>
              <a:buClr>
                <a:schemeClr val="accent1"/>
              </a:buClr>
              <a:buSzPct val="80000"/>
              <a:buChar char=""/>
              <a:defRPr sz="1820">
                <a:solidFill>
                  <a:srgbClr val="404040"/>
                </a:solidFill>
              </a:defRPr>
            </a:pPr>
          </a:p>
          <a:p>
            <a:pPr marL="312039" indent="-312039" defTabSz="416052">
              <a:spcBef>
                <a:spcPts val="900"/>
              </a:spcBef>
              <a:buClr>
                <a:schemeClr val="accent1"/>
              </a:buClr>
              <a:buSzPct val="80000"/>
              <a:buChar char=""/>
              <a:defRPr sz="1820">
                <a:solidFill>
                  <a:srgbClr val="404040"/>
                </a:solidFill>
              </a:defRPr>
            </a:pPr>
          </a:p>
          <a:p>
            <a:pPr marL="312039" indent="-312039" defTabSz="416052">
              <a:spcBef>
                <a:spcPts val="900"/>
              </a:spcBef>
              <a:buClr>
                <a:schemeClr val="accent1"/>
              </a:buClr>
              <a:buSzPct val="80000"/>
              <a:buChar char=""/>
              <a:defRPr sz="1820">
                <a:solidFill>
                  <a:srgbClr val="404040"/>
                </a:solidFill>
              </a:defRPr>
            </a:pPr>
          </a:p>
          <a:p>
            <a:pPr marL="312039" indent="-312039" defTabSz="416052">
              <a:spcBef>
                <a:spcPts val="900"/>
              </a:spcBef>
              <a:buClr>
                <a:schemeClr val="accent1"/>
              </a:buClr>
              <a:buSzPct val="80000"/>
              <a:buChar char=""/>
              <a:defRPr sz="1820">
                <a:solidFill>
                  <a:srgbClr val="404040"/>
                </a:solidFill>
              </a:defRPr>
            </a:pPr>
          </a:p>
          <a:p>
            <a:pPr marL="312039" indent="-312039" defTabSz="416052">
              <a:spcBef>
                <a:spcPts val="900"/>
              </a:spcBef>
              <a:buClr>
                <a:schemeClr val="accent1"/>
              </a:buClr>
              <a:buSzPct val="80000"/>
              <a:buChar char=""/>
              <a:defRPr sz="1820">
                <a:solidFill>
                  <a:srgbClr val="404040"/>
                </a:solidFill>
              </a:defRPr>
            </a:pPr>
            <a:r>
              <a:t>Incubation period: 7-30 </a:t>
            </a:r>
            <a:r>
              <a:rPr>
                <a:solidFill>
                  <a:srgbClr val="000000"/>
                </a:solidFill>
              </a:rPr>
              <a:t>days usually, but can be up to a year</a:t>
            </a:r>
          </a:p>
          <a:p>
            <a:pPr marL="312039" indent="-312039" defTabSz="416052">
              <a:spcBef>
                <a:spcPts val="900"/>
              </a:spcBef>
              <a:buClr>
                <a:schemeClr val="accent1"/>
              </a:buClr>
              <a:buSzPct val="80000"/>
              <a:buChar char=""/>
              <a:defRPr sz="1820"/>
            </a:pPr>
            <a:r>
              <a:t>Transmission: Mosquito-borne</a:t>
            </a:r>
            <a:r>
              <a:rPr>
                <a:solidFill>
                  <a:srgbClr val="404040"/>
                </a:solidFill>
              </a:rPr>
              <a:t>; bite of Anopheles mosquito</a:t>
            </a:r>
            <a:endParaRPr>
              <a:solidFill>
                <a:srgbClr val="404040"/>
              </a:solidFill>
            </a:endParaRPr>
          </a:p>
        </p:txBody>
      </p:sp>
      <p:pic>
        <p:nvPicPr>
          <p:cNvPr id="388" name="Picture 5" descr="Picture 5"/>
          <p:cNvPicPr>
            <a:picLocks noChangeAspect="1"/>
          </p:cNvPicPr>
          <p:nvPr/>
        </p:nvPicPr>
        <p:blipFill>
          <a:blip r:embed="rId3">
            <a:extLst/>
          </a:blip>
          <a:stretch>
            <a:fillRect/>
          </a:stretch>
        </p:blipFill>
        <p:spPr>
          <a:xfrm>
            <a:off x="481043" y="2333767"/>
            <a:ext cx="4857078" cy="3108108"/>
          </a:xfrm>
          <a:prstGeom prst="rect">
            <a:avLst/>
          </a:prstGeom>
          <a:ln w="12700">
            <a:miter lim="400000"/>
          </a:ln>
        </p:spPr>
      </p:pic>
      <p:sp>
        <p:nvSpPr>
          <p:cNvPr id="389" name="TextBox 6"/>
          <p:cNvSpPr txBox="1"/>
          <p:nvPr/>
        </p:nvSpPr>
        <p:spPr>
          <a:xfrm>
            <a:off x="788054" y="5609656"/>
            <a:ext cx="4149734" cy="34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Malaria distribution map (Credit: CDC)</a:t>
            </a:r>
          </a:p>
        </p:txBody>
      </p:sp>
      <p:sp>
        <p:nvSpPr>
          <p:cNvPr id="390" name="Content Placeholder 2"/>
          <p:cNvSpPr txBox="1"/>
          <p:nvPr/>
        </p:nvSpPr>
        <p:spPr>
          <a:xfrm>
            <a:off x="5383839" y="2829038"/>
            <a:ext cx="6717498" cy="4084620"/>
          </a:xfrm>
          <a:prstGeom prst="rect">
            <a:avLst/>
          </a:prstGeom>
          <a:ln w="12700">
            <a:miter lim="400000"/>
          </a:ln>
          <a:extLst>
            <a:ext uri="{C572A759-6A51-4108-AA02-DFA0A04FC94B}">
              <ma14:wrappingTextBoxFlag xmlns:ma14="http://schemas.microsoft.com/office/mac/drawingml/2011/main" val="1"/>
            </a:ext>
          </a:extLst>
        </p:spPr>
        <p:txBody>
          <a:bodyPr lIns="45719" rIns="45719" numCol="2">
            <a:normAutofit fontScale="100000" lnSpcReduction="0"/>
          </a:bodyPr>
          <a:lstStyle/>
          <a:p>
            <a:pPr lvl="1" marL="742950" indent="-285750">
              <a:spcBef>
                <a:spcPts val="1000"/>
              </a:spcBef>
              <a:buClr>
                <a:schemeClr val="accent1"/>
              </a:buClr>
              <a:buSzPct val="80000"/>
              <a:buChar char=""/>
              <a:defRPr>
                <a:solidFill>
                  <a:srgbClr val="404040"/>
                </a:solidFill>
              </a:defRPr>
            </a:pPr>
            <a:r>
              <a:t>Fever</a:t>
            </a:r>
            <a:endParaRPr sz="1600"/>
          </a:p>
          <a:p>
            <a:pPr lvl="1" marL="742950" indent="-285750">
              <a:spcBef>
                <a:spcPts val="1000"/>
              </a:spcBef>
              <a:buClr>
                <a:schemeClr val="accent1"/>
              </a:buClr>
              <a:buSzPct val="80000"/>
              <a:buChar char=""/>
              <a:defRPr>
                <a:solidFill>
                  <a:srgbClr val="404040"/>
                </a:solidFill>
              </a:defRPr>
            </a:pPr>
            <a:r>
              <a:t>Chills</a:t>
            </a:r>
            <a:endParaRPr sz="1600"/>
          </a:p>
          <a:p>
            <a:pPr lvl="1" marL="742950" indent="-285750">
              <a:spcBef>
                <a:spcPts val="1000"/>
              </a:spcBef>
              <a:buClr>
                <a:schemeClr val="accent1"/>
              </a:buClr>
              <a:buSzPct val="80000"/>
              <a:buChar char=""/>
              <a:defRPr>
                <a:solidFill>
                  <a:srgbClr val="404040"/>
                </a:solidFill>
              </a:defRPr>
            </a:pPr>
            <a:r>
              <a:t>Sweats</a:t>
            </a:r>
            <a:endParaRPr sz="1600"/>
          </a:p>
          <a:p>
            <a:pPr lvl="1" marL="742950" indent="-285750">
              <a:spcBef>
                <a:spcPts val="1000"/>
              </a:spcBef>
              <a:buClr>
                <a:schemeClr val="accent1"/>
              </a:buClr>
              <a:buSzPct val="80000"/>
              <a:buChar char=""/>
              <a:defRPr>
                <a:solidFill>
                  <a:srgbClr val="404040"/>
                </a:solidFill>
              </a:defRPr>
            </a:pPr>
            <a:r>
              <a:t>Headaches</a:t>
            </a:r>
            <a:endParaRPr sz="1600"/>
          </a:p>
          <a:p>
            <a:pPr lvl="1" marL="742950" indent="-285750">
              <a:spcBef>
                <a:spcPts val="1000"/>
              </a:spcBef>
              <a:buClr>
                <a:schemeClr val="accent1"/>
              </a:buClr>
              <a:buSzPct val="80000"/>
              <a:buChar char=""/>
              <a:defRPr>
                <a:solidFill>
                  <a:srgbClr val="404040"/>
                </a:solidFill>
              </a:defRPr>
            </a:pPr>
            <a:r>
              <a:t>Nausea and vomiting</a:t>
            </a:r>
            <a:endParaRPr sz="1600"/>
          </a:p>
          <a:p>
            <a:pPr lvl="1" marL="742950" indent="-285750">
              <a:spcBef>
                <a:spcPts val="1000"/>
              </a:spcBef>
              <a:buClr>
                <a:schemeClr val="accent1"/>
              </a:buClr>
              <a:buSzPct val="80000"/>
              <a:buChar char=""/>
              <a:defRPr>
                <a:solidFill>
                  <a:srgbClr val="404040"/>
                </a:solidFill>
              </a:defRPr>
            </a:pPr>
            <a:r>
              <a:t>Body aches</a:t>
            </a:r>
            <a:endParaRPr sz="1600"/>
          </a:p>
          <a:p>
            <a:pPr lvl="1" marL="742950" indent="-285750">
              <a:spcBef>
                <a:spcPts val="1000"/>
              </a:spcBef>
              <a:buClr>
                <a:schemeClr val="accent1"/>
              </a:buClr>
              <a:buSzPct val="80000"/>
              <a:buChar char=""/>
              <a:defRPr>
                <a:solidFill>
                  <a:srgbClr val="404040"/>
                </a:solidFill>
              </a:defRPr>
            </a:pPr>
          </a:p>
          <a:p>
            <a:pPr lvl="1" marL="742950" indent="-285750">
              <a:spcBef>
                <a:spcPts val="1000"/>
              </a:spcBef>
              <a:buClr>
                <a:schemeClr val="accent1"/>
              </a:buClr>
              <a:buSzPct val="80000"/>
              <a:buChar char=""/>
              <a:defRPr>
                <a:solidFill>
                  <a:srgbClr val="404040"/>
                </a:solidFill>
              </a:defRPr>
            </a:pPr>
          </a:p>
          <a:p>
            <a:pPr lvl="1" marL="742950" indent="-285750">
              <a:spcBef>
                <a:spcPts val="1000"/>
              </a:spcBef>
              <a:buClr>
                <a:schemeClr val="accent1"/>
              </a:buClr>
              <a:buSzPct val="80000"/>
              <a:buChar char=""/>
              <a:defRPr>
                <a:solidFill>
                  <a:srgbClr val="404040"/>
                </a:solidFill>
              </a:defRPr>
            </a:pPr>
          </a:p>
          <a:p>
            <a:pPr lvl="1" marL="742950" indent="-285750">
              <a:spcBef>
                <a:spcPts val="1000"/>
              </a:spcBef>
              <a:buClr>
                <a:schemeClr val="accent1"/>
              </a:buClr>
              <a:buSzPct val="80000"/>
              <a:buChar char=""/>
              <a:defRPr>
                <a:solidFill>
                  <a:srgbClr val="404040"/>
                </a:solidFill>
              </a:defRPr>
            </a:pPr>
          </a:p>
          <a:p>
            <a:pPr lvl="1" marL="742950" indent="-285750">
              <a:spcBef>
                <a:spcPts val="1000"/>
              </a:spcBef>
              <a:buClr>
                <a:schemeClr val="accent1"/>
              </a:buClr>
              <a:buSzPct val="80000"/>
              <a:buChar char=""/>
              <a:defRPr>
                <a:solidFill>
                  <a:srgbClr val="404040"/>
                </a:solidFill>
              </a:defRPr>
            </a:pPr>
            <a:r>
              <a:t>General weakness </a:t>
            </a:r>
            <a:endParaRPr sz="1600"/>
          </a:p>
          <a:p>
            <a:pPr lvl="1" marL="742950" indent="-285750">
              <a:spcBef>
                <a:spcPts val="1000"/>
              </a:spcBef>
              <a:buClr>
                <a:schemeClr val="accent1"/>
              </a:buClr>
              <a:buSzPct val="80000"/>
              <a:buChar char=""/>
              <a:defRPr>
                <a:solidFill>
                  <a:srgbClr val="404040"/>
                </a:solidFill>
              </a:defRPr>
            </a:pPr>
            <a:r>
              <a:t>May include mild jaundice</a:t>
            </a:r>
            <a:endParaRPr sz="1600"/>
          </a:p>
          <a:p>
            <a:pPr lvl="1" marL="742950" indent="-285750">
              <a:spcBef>
                <a:spcPts val="1000"/>
              </a:spcBef>
              <a:buClr>
                <a:schemeClr val="accent1"/>
              </a:buClr>
              <a:buSzPct val="80000"/>
              <a:buChar char=""/>
              <a:defRPr>
                <a:solidFill>
                  <a:srgbClr val="404040"/>
                </a:solidFill>
              </a:defRPr>
            </a:pPr>
            <a:r>
              <a:t>Severe malaria may lead to organ failure and death</a:t>
            </a:r>
            <a:endParaRPr sz="1600"/>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4" name="Title 1"/>
          <p:cNvSpPr txBox="1"/>
          <p:nvPr>
            <p:ph type="title"/>
          </p:nvPr>
        </p:nvSpPr>
        <p:spPr>
          <a:xfrm>
            <a:off x="1154952" y="973667"/>
            <a:ext cx="8761415" cy="706965"/>
          </a:xfrm>
          <a:prstGeom prst="rect">
            <a:avLst/>
          </a:prstGeom>
        </p:spPr>
        <p:txBody>
          <a:bodyPr/>
          <a:lstStyle/>
          <a:p>
            <a:pPr/>
            <a:r>
              <a:t>Measles</a:t>
            </a:r>
          </a:p>
        </p:txBody>
      </p:sp>
      <p:sp>
        <p:nvSpPr>
          <p:cNvPr id="395" name="Content Placeholder 2"/>
          <p:cNvSpPr txBox="1"/>
          <p:nvPr>
            <p:ph type="body" sz="quarter" idx="1"/>
          </p:nvPr>
        </p:nvSpPr>
        <p:spPr>
          <a:xfrm>
            <a:off x="639430" y="2338464"/>
            <a:ext cx="3847578" cy="4302178"/>
          </a:xfrm>
          <a:prstGeom prst="rect">
            <a:avLst/>
          </a:prstGeom>
        </p:spPr>
        <p:txBody>
          <a:bodyPr/>
          <a:lstStyle/>
          <a:p>
            <a:pPr>
              <a:lnSpc>
                <a:spcPct val="90000"/>
              </a:lnSpc>
              <a:defRPr sz="2000"/>
            </a:pPr>
            <a:r>
              <a:t>Signs and Symptoms:</a:t>
            </a:r>
            <a:endParaRPr sz="1500"/>
          </a:p>
          <a:p>
            <a:pPr lvl="1" marL="742950" indent="-285750">
              <a:lnSpc>
                <a:spcPct val="90000"/>
              </a:lnSpc>
              <a:defRPr sz="1700"/>
            </a:pPr>
            <a:r>
              <a:t>High fever</a:t>
            </a:r>
            <a:endParaRPr sz="1300"/>
          </a:p>
          <a:p>
            <a:pPr lvl="1" marL="742950" indent="-285750">
              <a:lnSpc>
                <a:spcPct val="90000"/>
              </a:lnSpc>
              <a:defRPr sz="1700"/>
            </a:pPr>
            <a:r>
              <a:t>Weakness</a:t>
            </a:r>
            <a:endParaRPr sz="1300"/>
          </a:p>
          <a:p>
            <a:pPr lvl="1" marL="742950" indent="-285750">
              <a:lnSpc>
                <a:spcPct val="90000"/>
              </a:lnSpc>
              <a:defRPr sz="1700">
                <a:solidFill>
                  <a:srgbClr val="000000"/>
                </a:solidFill>
              </a:defRPr>
            </a:pPr>
            <a:r>
              <a:t>Cough</a:t>
            </a:r>
            <a:endParaRPr sz="1300"/>
          </a:p>
          <a:p>
            <a:pPr lvl="1" marL="742950" indent="-285750">
              <a:lnSpc>
                <a:spcPct val="90000"/>
              </a:lnSpc>
              <a:defRPr sz="1700">
                <a:solidFill>
                  <a:srgbClr val="000000"/>
                </a:solidFill>
              </a:defRPr>
            </a:pPr>
            <a:r>
              <a:t>Coryza (inflammation of mucous membrane of nose)</a:t>
            </a:r>
            <a:endParaRPr sz="1300"/>
          </a:p>
          <a:p>
            <a:pPr lvl="1" marL="742950" indent="-285750">
              <a:lnSpc>
                <a:spcPct val="90000"/>
              </a:lnSpc>
              <a:defRPr sz="1700">
                <a:solidFill>
                  <a:srgbClr val="000000"/>
                </a:solidFill>
              </a:defRPr>
            </a:pPr>
            <a:r>
              <a:t>Conjunctivitis (inflammation of membranes of the eye)</a:t>
            </a:r>
            <a:endParaRPr sz="1300"/>
          </a:p>
          <a:p>
            <a:pPr lvl="1" marL="742950" indent="-285750">
              <a:lnSpc>
                <a:spcPct val="90000"/>
              </a:lnSpc>
              <a:defRPr sz="1700">
                <a:solidFill>
                  <a:srgbClr val="000000"/>
                </a:solidFill>
              </a:defRPr>
            </a:pPr>
            <a:r>
              <a:t>“Koplik spots” – white spots inside mouth</a:t>
            </a:r>
            <a:endParaRPr sz="1300"/>
          </a:p>
          <a:p>
            <a:pPr lvl="1" marL="742950" indent="-285750">
              <a:lnSpc>
                <a:spcPct val="90000"/>
              </a:lnSpc>
              <a:defRPr sz="1700">
                <a:solidFill>
                  <a:srgbClr val="000000"/>
                </a:solidFill>
              </a:defRPr>
            </a:pPr>
            <a:r>
              <a:t>Maculopapular rash (some parts flat, some bumpy) </a:t>
            </a:r>
          </a:p>
        </p:txBody>
      </p:sp>
      <p:sp>
        <p:nvSpPr>
          <p:cNvPr id="396"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401" name="Group 10"/>
          <p:cNvGrpSpPr/>
          <p:nvPr/>
        </p:nvGrpSpPr>
        <p:grpSpPr>
          <a:xfrm>
            <a:off x="4888715" y="1123562"/>
            <a:ext cx="3497160" cy="2429804"/>
            <a:chOff x="0" y="0"/>
            <a:chExt cx="3497159" cy="2429803"/>
          </a:xfrm>
        </p:grpSpPr>
        <p:pic>
          <p:nvPicPr>
            <p:cNvPr id="397" name="Picture 4" descr="Picture 4"/>
            <p:cNvPicPr>
              <a:picLocks noChangeAspect="1"/>
            </p:cNvPicPr>
            <p:nvPr/>
          </p:nvPicPr>
          <p:blipFill>
            <a:blip r:embed="rId3">
              <a:extLst/>
            </a:blip>
            <a:stretch>
              <a:fillRect/>
            </a:stretch>
          </p:blipFill>
          <p:spPr>
            <a:xfrm>
              <a:off x="0" y="0"/>
              <a:ext cx="3497160" cy="2429804"/>
            </a:xfrm>
            <a:prstGeom prst="rect">
              <a:avLst/>
            </a:prstGeom>
            <a:ln w="12700" cap="flat">
              <a:noFill/>
              <a:miter lim="400000"/>
            </a:ln>
            <a:effectLst/>
          </p:spPr>
        </p:pic>
        <p:sp>
          <p:nvSpPr>
            <p:cNvPr id="398" name="Oval 5"/>
            <p:cNvSpPr/>
            <p:nvPr/>
          </p:nvSpPr>
          <p:spPr>
            <a:xfrm>
              <a:off x="1621162" y="990048"/>
              <a:ext cx="254833" cy="449707"/>
            </a:xfrm>
            <a:prstGeom prst="ellipse">
              <a:avLst/>
            </a:prstGeom>
            <a:noFill/>
            <a:ln w="28575" cap="rnd">
              <a:solidFill>
                <a:srgbClr val="FFFFFF"/>
              </a:solidFill>
              <a:prstDash val="solid"/>
              <a:round/>
            </a:ln>
            <a:effectLst/>
          </p:spPr>
          <p:txBody>
            <a:bodyPr wrap="square" lIns="45719" tIns="45719" rIns="45719" bIns="45719" numCol="1" anchor="ctr">
              <a:noAutofit/>
            </a:bodyPr>
            <a:lstStyle/>
            <a:p>
              <a:pPr algn="ctr">
                <a:defRPr>
                  <a:solidFill>
                    <a:srgbClr val="FFFFFF"/>
                  </a:solidFill>
                </a:defRPr>
              </a:pPr>
            </a:p>
          </p:txBody>
        </p:sp>
        <p:sp>
          <p:nvSpPr>
            <p:cNvPr id="399" name="Oval 6"/>
            <p:cNvSpPr/>
            <p:nvPr/>
          </p:nvSpPr>
          <p:spPr>
            <a:xfrm>
              <a:off x="2270465" y="1118166"/>
              <a:ext cx="254833" cy="449707"/>
            </a:xfrm>
            <a:prstGeom prst="ellipse">
              <a:avLst/>
            </a:prstGeom>
            <a:noFill/>
            <a:ln w="28575" cap="rnd">
              <a:solidFill>
                <a:srgbClr val="FFFFFF"/>
              </a:solidFill>
              <a:prstDash val="solid"/>
              <a:round/>
            </a:ln>
            <a:effectLst/>
          </p:spPr>
          <p:txBody>
            <a:bodyPr wrap="square" lIns="45719" tIns="45719" rIns="45719" bIns="45719" numCol="1" anchor="ctr">
              <a:noAutofit/>
            </a:bodyPr>
            <a:lstStyle/>
            <a:p>
              <a:pPr algn="ctr">
                <a:defRPr>
                  <a:solidFill>
                    <a:srgbClr val="FFFFFF"/>
                  </a:solidFill>
                </a:defRPr>
              </a:pPr>
            </a:p>
          </p:txBody>
        </p:sp>
        <p:sp>
          <p:nvSpPr>
            <p:cNvPr id="400" name="Oval 7"/>
            <p:cNvSpPr/>
            <p:nvPr/>
          </p:nvSpPr>
          <p:spPr>
            <a:xfrm>
              <a:off x="1985652" y="820860"/>
              <a:ext cx="254833" cy="449708"/>
            </a:xfrm>
            <a:prstGeom prst="ellipse">
              <a:avLst/>
            </a:prstGeom>
            <a:noFill/>
            <a:ln w="28575" cap="rnd">
              <a:solidFill>
                <a:srgbClr val="FFFFFF"/>
              </a:solidFill>
              <a:prstDash val="solid"/>
              <a:round/>
            </a:ln>
            <a:effectLst/>
          </p:spPr>
          <p:txBody>
            <a:bodyPr wrap="square" lIns="45719" tIns="45719" rIns="45719" bIns="45719" numCol="1" anchor="ctr">
              <a:noAutofit/>
            </a:bodyPr>
            <a:lstStyle/>
            <a:p>
              <a:pPr algn="ctr">
                <a:defRPr>
                  <a:solidFill>
                    <a:srgbClr val="FFFFFF"/>
                  </a:solidFill>
                </a:defRPr>
              </a:pPr>
            </a:p>
          </p:txBody>
        </p:sp>
      </p:grpSp>
      <p:sp>
        <p:nvSpPr>
          <p:cNvPr id="402" name="TextBox 9"/>
          <p:cNvSpPr txBox="1"/>
          <p:nvPr/>
        </p:nvSpPr>
        <p:spPr>
          <a:xfrm>
            <a:off x="5033272" y="3593806"/>
            <a:ext cx="3405720"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Koplik spots, circled in white (credit: CDC)</a:t>
            </a:r>
          </a:p>
        </p:txBody>
      </p:sp>
      <p:pic>
        <p:nvPicPr>
          <p:cNvPr id="403" name="Picture 11" descr="Picture 11"/>
          <p:cNvPicPr>
            <a:picLocks noChangeAspect="1"/>
          </p:cNvPicPr>
          <p:nvPr/>
        </p:nvPicPr>
        <p:blipFill>
          <a:blip r:embed="rId4">
            <a:extLst/>
          </a:blip>
          <a:stretch>
            <a:fillRect/>
          </a:stretch>
        </p:blipFill>
        <p:spPr>
          <a:xfrm>
            <a:off x="8484710" y="1123563"/>
            <a:ext cx="2831044" cy="2429802"/>
          </a:xfrm>
          <a:prstGeom prst="rect">
            <a:avLst/>
          </a:prstGeom>
          <a:ln w="12700">
            <a:miter lim="400000"/>
          </a:ln>
        </p:spPr>
      </p:pic>
      <p:sp>
        <p:nvSpPr>
          <p:cNvPr id="404" name="TextBox 12"/>
          <p:cNvSpPr txBox="1"/>
          <p:nvPr/>
        </p:nvSpPr>
        <p:spPr>
          <a:xfrm>
            <a:off x="8254039" y="3569415"/>
            <a:ext cx="3405720"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Maculopapular rash in infant (credit: CDC)</a:t>
            </a:r>
          </a:p>
        </p:txBody>
      </p:sp>
      <p:pic>
        <p:nvPicPr>
          <p:cNvPr id="405" name="Picture 13" descr="Picture 13"/>
          <p:cNvPicPr>
            <a:picLocks noChangeAspect="1"/>
          </p:cNvPicPr>
          <p:nvPr/>
        </p:nvPicPr>
        <p:blipFill>
          <a:blip r:embed="rId5">
            <a:extLst/>
          </a:blip>
          <a:stretch>
            <a:fillRect/>
          </a:stretch>
        </p:blipFill>
        <p:spPr>
          <a:xfrm>
            <a:off x="6460502" y="4299143"/>
            <a:ext cx="4080683" cy="2098210"/>
          </a:xfrm>
          <a:prstGeom prst="rect">
            <a:avLst/>
          </a:prstGeom>
          <a:ln w="12700">
            <a:miter lim="400000"/>
          </a:ln>
        </p:spPr>
      </p:pic>
      <p:sp>
        <p:nvSpPr>
          <p:cNvPr id="406" name="TextBox 14"/>
          <p:cNvSpPr txBox="1"/>
          <p:nvPr/>
        </p:nvSpPr>
        <p:spPr>
          <a:xfrm>
            <a:off x="5142306" y="6405883"/>
            <a:ext cx="6217824" cy="34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600"/>
            </a:lvl1pPr>
          </a:lstStyle>
          <a:p>
            <a:pPr/>
            <a:r>
              <a:t>Maculopapular rash in infant (credit: Nigeria Health online)</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45000"/>
              </a:srgbClr>
            </a:outerShdw>
          </a:effectLst>
        </a:effectStyle>
        <a:effectStyle>
          <a:effectLst>
            <a:outerShdw sx="100000" sy="100000" kx="0" ky="0" algn="b" rotWithShape="0" blurRad="38100" dist="25400" dir="540000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4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45000"/>
              </a:srgbClr>
            </a:outerShdw>
          </a:effectLst>
        </a:effectStyle>
        <a:effectStyle>
          <a:effectLst>
            <a:outerShdw sx="100000" sy="100000" kx="0" ky="0" algn="b" rotWithShape="0" blurRad="38100" dist="25400" dir="540000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4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